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1pPr>
    <a:lvl2pPr marL="0" marR="0" indent="0" algn="ctr" defTabSz="8255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2pPr>
    <a:lvl3pPr marL="0" marR="0" indent="0" algn="ctr" defTabSz="8255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3pPr>
    <a:lvl4pPr marL="0" marR="0" indent="0" algn="ctr" defTabSz="8255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4pPr>
    <a:lvl5pPr marL="0" marR="0" indent="0" algn="ctr" defTabSz="8255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5pPr>
    <a:lvl6pPr marL="0" marR="0" indent="0" algn="ctr" defTabSz="8255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6pPr>
    <a:lvl7pPr marL="0" marR="0" indent="0" algn="ctr" defTabSz="8255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7pPr>
    <a:lvl8pPr marL="0" marR="0" indent="0" algn="ctr" defTabSz="8255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8pPr>
    <a:lvl9pPr marL="0" marR="0" indent="0" algn="ctr" defTabSz="8255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0205">
              <a:alpha val="36000"/>
            </a:srgbClr>
          </a:solidFill>
        </a:fill>
      </a:tcStyle>
    </a:wholeTbl>
    <a:band2H>
      <a:tcTxStyle/>
      <a:tcStyle>
        <a:tcBdr/>
        <a:fill>
          <a:solidFill>
            <a:srgbClr val="676164">
              <a:alpha val="36000"/>
            </a:srgbClr>
          </a:solidFill>
        </a:fill>
      </a:tcStyle>
    </a:band2H>
    <a:firstCol>
      <a:tcTxStyle b="off" i="off">
        <a:fontRef idx="minor">
          <a:srgbClr val="FFFFFF"/>
        </a:fontRef>
        <a:srgbClr val="FFFFFF"/>
      </a:tcTxStyle>
      <a:tcStyle>
        <a:tcBdr>
          <a:left>
            <a:ln w="1270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Col>
    <a:lastRow>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12700" cap="flat">
              <a:noFill/>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lastRow>
    <a:firstRow>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12700" cap="flat">
              <a:noFill/>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Row>
  </a:tblStyle>
  <a:tblStyle styleId="{C7B018BB-80A7-4F77-B60F-C8B233D01FF8}" styleName="">
    <a:tblBg/>
    <a:wholeTbl>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676163">
              <a:alpha val="36000"/>
            </a:srgbClr>
          </a:solidFill>
        </a:fill>
      </a:tcStyle>
    </a:wholeTbl>
    <a:band2H>
      <a:tcTxStyle/>
      <a:tcStyle>
        <a:tcBdr/>
        <a:fill>
          <a:solidFill>
            <a:srgbClr val="676163">
              <a:alpha val="0"/>
            </a:srgbClr>
          </a:solidFill>
        </a:fill>
      </a:tcStyle>
    </a:band2H>
    <a:firstCol>
      <a:tcTxStyle b="off" i="off">
        <a:fontRef idx="minor">
          <a:srgbClr val="FFFFFF"/>
        </a:fontRef>
        <a:srgbClr val="FFFFFF"/>
      </a:tcTxStyle>
      <a:tcStyle>
        <a:tcBdr>
          <a:left>
            <a:ln w="1270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0000">
              <a:alpha val="25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noFill/>
              <a:miter lim="400000"/>
            </a:ln>
          </a:insideV>
        </a:tcBdr>
        <a:fill>
          <a:noFill/>
        </a:fill>
      </a:tcStyle>
    </a:wholeTbl>
    <a:band2H>
      <a:tcTxStyle/>
      <a:tcStyle>
        <a:tcBdr/>
        <a:fill>
          <a:solidFill>
            <a:srgbClr val="94908F">
              <a:alpha val="64999"/>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alpha val="50000"/>
                </a:srgbClr>
              </a:solidFill>
              <a:prstDash val="solid"/>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D71E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929292">
                  <a:alpha val="50000"/>
                </a:srgbClr>
              </a:solidFill>
              <a:prstDash val="solid"/>
              <a:miter lim="400000"/>
            </a:ln>
          </a:bottom>
          <a:insideH>
            <a:ln w="12700" cap="flat">
              <a:solidFill>
                <a:srgbClr val="FFFFFF">
                  <a:alpha val="50000"/>
                </a:srgbClr>
              </a:solidFill>
              <a:prstDash val="solid"/>
              <a:miter lim="400000"/>
            </a:ln>
          </a:insideH>
          <a:insideV>
            <a:ln w="12700" cap="flat">
              <a:noFill/>
              <a:miter lim="400000"/>
            </a:ln>
          </a:insideV>
        </a:tcBdr>
        <a:fill>
          <a:solidFill>
            <a:srgbClr val="FF2800">
              <a:alpha val="80000"/>
            </a:srgbClr>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wholeTbl>
    <a:band2H>
      <a:tcTxStyle/>
      <a:tcStyle>
        <a:tcBdr/>
        <a:fill>
          <a:solidFill>
            <a:srgbClr val="676163">
              <a:alpha val="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70000"/>
                </a:srgbClr>
              </a:solidFill>
              <a:prstDash val="solid"/>
              <a:miter lim="400000"/>
            </a:ln>
          </a:left>
          <a:right>
            <a:ln w="12700" cap="flat">
              <a:solidFill>
                <a:srgbClr val="FFFFFF">
                  <a:alpha val="70000"/>
                </a:srgbClr>
              </a:solidFill>
              <a:prstDash val="solid"/>
              <a:miter lim="400000"/>
            </a:ln>
          </a:right>
          <a:top>
            <a:ln w="12700" cap="flat">
              <a:solidFill>
                <a:srgbClr val="FFFFFF">
                  <a:alpha val="70000"/>
                </a:srgbClr>
              </a:solidFill>
              <a:prstDash val="solid"/>
              <a:miter lim="400000"/>
            </a:ln>
          </a:top>
          <a:bottom>
            <a:ln w="12700" cap="flat">
              <a:solidFill>
                <a:srgbClr val="FFFFFF">
                  <a:alpha val="70000"/>
                </a:srgbClr>
              </a:solidFill>
              <a:prstDash val="solid"/>
              <a:miter lim="400000"/>
            </a:ln>
          </a:bottom>
          <a:insideH>
            <a:ln w="12700" cap="flat">
              <a:solidFill>
                <a:srgbClr val="FFFFFF">
                  <a:alpha val="70000"/>
                </a:srgbClr>
              </a:solidFill>
              <a:prstDash val="solid"/>
              <a:miter lim="400000"/>
            </a:ln>
          </a:insideH>
          <a:insideV>
            <a:ln w="12700" cap="flat">
              <a:solidFill>
                <a:srgbClr val="FFFFFF">
                  <a:alpha val="70000"/>
                </a:srgbClr>
              </a:solidFill>
              <a:prstDash val="solid"/>
              <a:miter lim="400000"/>
            </a:ln>
          </a:insideV>
        </a:tcBdr>
        <a:fill>
          <a:noFill/>
        </a:fill>
      </a:tcStyle>
    </a:wholeTbl>
    <a:band2H>
      <a:tcTxStyle/>
      <a:tcStyle>
        <a:tcBdr/>
        <a:fill>
          <a:solidFill>
            <a:srgbClr val="676164">
              <a:alpha val="36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70000"/>
                </a:srgbClr>
              </a:solidFill>
              <a:prstDash val="solid"/>
              <a:miter lim="400000"/>
            </a:ln>
          </a:insideV>
        </a:tcBdr>
        <a:fill>
          <a:solidFill>
            <a:srgbClr val="676164">
              <a:alpha val="36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676164">
              <a:alpha val="36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no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noFill/>
              <a:miter lim="400000"/>
            </a:ln>
          </a:bottom>
          <a:insideH>
            <a:ln w="25400" cap="flat">
              <a:solidFill>
                <a:srgbClr val="A0A4A8"/>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lastRow>
    <a:firstRow>
      <a:tcTxStyle b="off" i="off">
        <a:fontRef idx="minor">
          <a:srgbClr val="FFFFFF"/>
        </a:fontRef>
        <a:srgbClr val="FFFFFF"/>
      </a:tcTxStyle>
      <a:tcStyle>
        <a:tcBdr>
          <a:left>
            <a:ln w="25400" cap="flat">
              <a:solidFill>
                <a:srgbClr val="FFFFFF">
                  <a:alpha val="50000"/>
                </a:srgbClr>
              </a:solidFill>
              <a:prstDash val="solid"/>
              <a:miter lim="400000"/>
            </a:ln>
          </a:left>
          <a:right>
            <a:ln w="25400" cap="flat">
              <a:solidFill>
                <a:srgbClr val="FFFFFF">
                  <a:alpha val="50000"/>
                </a:srgbClr>
              </a:solidFill>
              <a:prstDash val="solid"/>
              <a:miter lim="400000"/>
            </a:ln>
          </a:right>
          <a:top>
            <a:ln w="12700" cap="flat">
              <a:noFill/>
              <a:miter lim="400000"/>
            </a:ln>
          </a:top>
          <a:bottom>
            <a:ln w="25400" cap="flat">
              <a:solidFill>
                <a:srgbClr val="FFFFFF">
                  <a:alpha val="50000"/>
                </a:srgbClr>
              </a:solidFill>
              <a:prstDash val="solid"/>
              <a:miter lim="400000"/>
            </a:ln>
          </a:bottom>
          <a:insideH>
            <a:ln w="25400" cap="flat">
              <a:solidFill>
                <a:srgbClr val="A0A4A8"/>
              </a:solidFill>
              <a:prstDash val="solid"/>
              <a:miter lim="400000"/>
            </a:ln>
          </a:insideH>
          <a:insideV>
            <a:ln w="25400" cap="flat">
              <a:solidFill>
                <a:srgbClr val="FFFFFF">
                  <a:alpha val="50000"/>
                </a:srgbClr>
              </a:solidFill>
              <a:prstDash val="solid"/>
              <a:miter lim="400000"/>
            </a:ln>
          </a:insideV>
        </a:tcBdr>
        <a:fill>
          <a:solidFill>
            <a:srgbClr val="676164">
              <a:alpha val="36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125"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e sotto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1473200" y="1790700"/>
            <a:ext cx="21437600" cy="4927600"/>
          </a:xfrm>
          <a:prstGeom prst="rect">
            <a:avLst/>
          </a:prstGeom>
        </p:spPr>
        <p:txBody>
          <a:bodyPr anchor="b"/>
          <a:lstStyle/>
          <a:p>
            <a:r>
              <a:t>Titolo Testo</a:t>
            </a:r>
          </a:p>
        </p:txBody>
      </p:sp>
      <p:sp>
        <p:nvSpPr>
          <p:cNvPr id="12" name="Corpo livello uno…"/>
          <p:cNvSpPr txBox="1">
            <a:spLocks noGrp="1"/>
          </p:cNvSpPr>
          <p:nvPr>
            <p:ph type="body" sz="quarter" idx="1"/>
          </p:nvPr>
        </p:nvSpPr>
        <p:spPr>
          <a:xfrm>
            <a:off x="1473200" y="6845300"/>
            <a:ext cx="21437600" cy="2209800"/>
          </a:xfrm>
          <a:prstGeom prst="rect">
            <a:avLst/>
          </a:prstGeom>
        </p:spPr>
        <p:txBody>
          <a:bodyPr anchor="t"/>
          <a:lstStyle>
            <a:lvl1pPr marL="0" indent="0">
              <a:spcBef>
                <a:spcPts val="0"/>
              </a:spcBef>
              <a:buSzTx/>
              <a:buNone/>
              <a:defRPr sz="5800">
                <a:solidFill>
                  <a:srgbClr val="73BFFF"/>
                </a:solidFill>
              </a:defRPr>
            </a:lvl1pPr>
            <a:lvl2pPr marL="0" indent="0">
              <a:spcBef>
                <a:spcPts val="0"/>
              </a:spcBef>
              <a:buSzTx/>
              <a:buNone/>
              <a:defRPr sz="5800">
                <a:solidFill>
                  <a:srgbClr val="73BFFF"/>
                </a:solidFill>
              </a:defRPr>
            </a:lvl2pPr>
            <a:lvl3pPr marL="0" indent="0">
              <a:spcBef>
                <a:spcPts val="0"/>
              </a:spcBef>
              <a:buSzTx/>
              <a:buNone/>
              <a:defRPr sz="5800">
                <a:solidFill>
                  <a:srgbClr val="73BFFF"/>
                </a:solidFill>
              </a:defRPr>
            </a:lvl3pPr>
            <a:lvl4pPr marL="0" indent="0">
              <a:spcBef>
                <a:spcPts val="0"/>
              </a:spcBef>
              <a:buSzTx/>
              <a:buNone/>
              <a:defRPr sz="5800">
                <a:solidFill>
                  <a:srgbClr val="73BFFF"/>
                </a:solidFill>
              </a:defRPr>
            </a:lvl4pPr>
            <a:lvl5pPr marL="0" indent="0">
              <a:spcBef>
                <a:spcPts val="0"/>
              </a:spcBef>
              <a:buSzTx/>
              <a:buNone/>
              <a:defRPr sz="5800">
                <a:solidFill>
                  <a:srgbClr val="73B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pPr>
              <a:defRPr>
                <a:effectLst/>
              </a:defRPr>
            </a:pPr>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94" name="–Giovanni Mela"/>
          <p:cNvSpPr txBox="1">
            <a:spLocks noGrp="1"/>
          </p:cNvSpPr>
          <p:nvPr>
            <p:ph type="body" sz="quarter" idx="21"/>
          </p:nvPr>
        </p:nvSpPr>
        <p:spPr>
          <a:xfrm>
            <a:off x="2387600" y="8966200"/>
            <a:ext cx="19621500" cy="585521"/>
          </a:xfrm>
          <a:prstGeom prst="rect">
            <a:avLst/>
          </a:prstGeom>
        </p:spPr>
        <p:txBody>
          <a:bodyPr anchor="t">
            <a:spAutoFit/>
          </a:bodyPr>
          <a:lstStyle>
            <a:lvl1pPr marL="0" indent="0" algn="ctr">
              <a:spcBef>
                <a:spcPts val="0"/>
              </a:spcBef>
              <a:buSzTx/>
              <a:buNone/>
              <a:defRPr sz="3200" i="1">
                <a:solidFill>
                  <a:srgbClr val="73BFFF"/>
                </a:solidFill>
                <a:effectLst>
                  <a:outerShdw blurRad="38100" dist="36285" dir="2700000" rotWithShape="0">
                    <a:srgbClr val="000000">
                      <a:alpha val="48000"/>
                    </a:srgbClr>
                  </a:outerShdw>
                </a:effectLst>
                <a:latin typeface="Helvetica Neue"/>
                <a:ea typeface="Helvetica Neue"/>
                <a:cs typeface="Helvetica Neue"/>
                <a:sym typeface="Helvetica Neue"/>
              </a:defRPr>
            </a:lvl1pPr>
          </a:lstStyle>
          <a:p>
            <a:r>
              <a:t>–Giovanni Mela</a:t>
            </a:r>
          </a:p>
        </p:txBody>
      </p:sp>
      <p:sp>
        <p:nvSpPr>
          <p:cNvPr id="95" name="“Inserisci qui una citazione”."/>
          <p:cNvSpPr txBox="1">
            <a:spLocks noGrp="1"/>
          </p:cNvSpPr>
          <p:nvPr>
            <p:ph type="body" sz="quarter" idx="22"/>
          </p:nvPr>
        </p:nvSpPr>
        <p:spPr>
          <a:xfrm>
            <a:off x="2387600" y="6059289"/>
            <a:ext cx="19621500" cy="850901"/>
          </a:xfrm>
          <a:prstGeom prst="rect">
            <a:avLst/>
          </a:prstGeom>
        </p:spPr>
        <p:txBody>
          <a:bodyPr>
            <a:spAutoFit/>
          </a:bodyPr>
          <a:lstStyle>
            <a:lvl1pPr marL="0" indent="0" algn="ctr">
              <a:spcBef>
                <a:spcPts val="0"/>
              </a:spcBef>
              <a:buSzTx/>
              <a:buNone/>
              <a:defRPr>
                <a:effectLst>
                  <a:outerShdw blurRad="38100" dist="54428" dir="2700000" rotWithShape="0">
                    <a:srgbClr val="000000">
                      <a:alpha val="48000"/>
                    </a:srgbClr>
                  </a:outerShdw>
                </a:effectLst>
              </a:defRPr>
            </a:lvl1pPr>
          </a:lstStyle>
          <a:p>
            <a:r>
              <a:t>“Inserisci qui una citazione”. </a:t>
            </a:r>
          </a:p>
        </p:txBody>
      </p:sp>
      <p:sp>
        <p:nvSpPr>
          <p:cNvPr id="96" name="Numero diapositiva"/>
          <p:cNvSpPr txBox="1">
            <a:spLocks noGrp="1"/>
          </p:cNvSpPr>
          <p:nvPr>
            <p:ph type="sldNum" sz="quarter" idx="2"/>
          </p:nvPr>
        </p:nvSpPr>
        <p:spPr>
          <a:prstGeom prst="rect">
            <a:avLst/>
          </a:prstGeom>
        </p:spPr>
        <p:txBody>
          <a:bodyPr/>
          <a:lstStyle/>
          <a:p>
            <a:pPr>
              <a:defRPr>
                <a:effectLst/>
              </a:defRPr>
            </a:pPr>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3" name="Primo piano della catena di una bicicletta"/>
          <p:cNvSpPr>
            <a:spLocks noGrp="1"/>
          </p:cNvSpPr>
          <p:nvPr>
            <p:ph type="pic" idx="21"/>
          </p:nvPr>
        </p:nvSpPr>
        <p:spPr>
          <a:xfrm>
            <a:off x="-12700" y="-3924300"/>
            <a:ext cx="24384000" cy="18279533"/>
          </a:xfrm>
          <a:prstGeom prst="rect">
            <a:avLst/>
          </a:prstGeom>
        </p:spPr>
        <p:txBody>
          <a:bodyPr lIns="91439" tIns="45719" rIns="91439" bIns="45719" anchor="t">
            <a:noAutofit/>
          </a:bodyPr>
          <a:lstStyle/>
          <a:p>
            <a:endParaRPr/>
          </a:p>
        </p:txBody>
      </p:sp>
      <p:sp>
        <p:nvSpPr>
          <p:cNvPr id="104" name="Numero diapositiva"/>
          <p:cNvSpPr txBox="1">
            <a:spLocks noGrp="1"/>
          </p:cNvSpPr>
          <p:nvPr>
            <p:ph type="sldNum" sz="quarter" idx="2"/>
          </p:nvPr>
        </p:nvSpPr>
        <p:spPr>
          <a:prstGeom prst="rect">
            <a:avLst/>
          </a:prstGeom>
        </p:spPr>
        <p:txBody>
          <a:bodyPr/>
          <a:lstStyle/>
          <a:p>
            <a:pPr>
              <a:defRPr>
                <a:effectLst/>
              </a:defRPr>
            </a:pPr>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111" name="Numero diapositiva"/>
          <p:cNvSpPr txBox="1">
            <a:spLocks noGrp="1"/>
          </p:cNvSpPr>
          <p:nvPr>
            <p:ph type="sldNum" sz="quarter" idx="2"/>
          </p:nvPr>
        </p:nvSpPr>
        <p:spPr>
          <a:prstGeom prst="rect">
            <a:avLst/>
          </a:prstGeom>
        </p:spPr>
        <p:txBody>
          <a:bodyPr/>
          <a:lstStyle/>
          <a:p>
            <a:pPr>
              <a:defRPr>
                <a:effectLst/>
              </a:defRPr>
            </a:pPr>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20" name="Vista parziale di un ingranaggio metallico"/>
          <p:cNvSpPr>
            <a:spLocks noGrp="1"/>
          </p:cNvSpPr>
          <p:nvPr>
            <p:ph type="pic" idx="21"/>
          </p:nvPr>
        </p:nvSpPr>
        <p:spPr>
          <a:xfrm>
            <a:off x="1473200" y="-2692400"/>
            <a:ext cx="21437602" cy="16070758"/>
          </a:xfrm>
          <a:prstGeom prst="rect">
            <a:avLst/>
          </a:prstGeom>
          <a:ln w="9525">
            <a:round/>
          </a:ln>
        </p:spPr>
        <p:txBody>
          <a:bodyPr lIns="91439" tIns="45719" rIns="91439" bIns="45719" anchor="t">
            <a:noAutofit/>
          </a:bodyPr>
          <a:lstStyle/>
          <a:p>
            <a:endParaRPr/>
          </a:p>
        </p:txBody>
      </p:sp>
      <p:sp>
        <p:nvSpPr>
          <p:cNvPr id="21" name="Titolo Testo"/>
          <p:cNvSpPr txBox="1">
            <a:spLocks noGrp="1"/>
          </p:cNvSpPr>
          <p:nvPr>
            <p:ph type="title"/>
          </p:nvPr>
        </p:nvSpPr>
        <p:spPr>
          <a:xfrm>
            <a:off x="1473200" y="9575800"/>
            <a:ext cx="21437600" cy="1714500"/>
          </a:xfrm>
          <a:prstGeom prst="rect">
            <a:avLst/>
          </a:prstGeom>
        </p:spPr>
        <p:txBody>
          <a:bodyPr anchor="b"/>
          <a:lstStyle/>
          <a:p>
            <a:r>
              <a:t>Titolo Testo</a:t>
            </a:r>
          </a:p>
        </p:txBody>
      </p:sp>
      <p:sp>
        <p:nvSpPr>
          <p:cNvPr id="22" name="Corpo livello uno…"/>
          <p:cNvSpPr txBox="1">
            <a:spLocks noGrp="1"/>
          </p:cNvSpPr>
          <p:nvPr>
            <p:ph type="body" sz="quarter" idx="1"/>
          </p:nvPr>
        </p:nvSpPr>
        <p:spPr>
          <a:xfrm>
            <a:off x="1473200" y="11290300"/>
            <a:ext cx="21437600" cy="2197100"/>
          </a:xfrm>
          <a:prstGeom prst="rect">
            <a:avLst/>
          </a:prstGeom>
        </p:spPr>
        <p:txBody>
          <a:bodyPr anchor="t"/>
          <a:lstStyle>
            <a:lvl1pPr marL="0" indent="0">
              <a:spcBef>
                <a:spcPts val="0"/>
              </a:spcBef>
              <a:buSzTx/>
              <a:buNone/>
              <a:defRPr sz="5800">
                <a:solidFill>
                  <a:srgbClr val="73BFFF"/>
                </a:solidFill>
              </a:defRPr>
            </a:lvl1pPr>
            <a:lvl2pPr marL="0" indent="0">
              <a:spcBef>
                <a:spcPts val="0"/>
              </a:spcBef>
              <a:buSzTx/>
              <a:buNone/>
              <a:defRPr sz="5800">
                <a:solidFill>
                  <a:srgbClr val="73BFFF"/>
                </a:solidFill>
              </a:defRPr>
            </a:lvl2pPr>
            <a:lvl3pPr marL="0" indent="0">
              <a:spcBef>
                <a:spcPts val="0"/>
              </a:spcBef>
              <a:buSzTx/>
              <a:buNone/>
              <a:defRPr sz="5800">
                <a:solidFill>
                  <a:srgbClr val="73BFFF"/>
                </a:solidFill>
              </a:defRPr>
            </a:lvl3pPr>
            <a:lvl4pPr marL="0" indent="0">
              <a:spcBef>
                <a:spcPts val="0"/>
              </a:spcBef>
              <a:buSzTx/>
              <a:buNone/>
              <a:defRPr sz="5800">
                <a:solidFill>
                  <a:srgbClr val="73BFFF"/>
                </a:solidFill>
              </a:defRPr>
            </a:lvl4pPr>
            <a:lvl5pPr marL="0" indent="0">
              <a:spcBef>
                <a:spcPts val="0"/>
              </a:spcBef>
              <a:buSzTx/>
              <a:buNone/>
              <a:defRPr sz="5800">
                <a:solidFill>
                  <a:srgbClr val="73B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23" name="Numero diapositiva"/>
          <p:cNvSpPr txBox="1">
            <a:spLocks noGrp="1"/>
          </p:cNvSpPr>
          <p:nvPr>
            <p:ph type="sldNum" sz="quarter" idx="2"/>
          </p:nvPr>
        </p:nvSpPr>
        <p:spPr>
          <a:prstGeom prst="rect">
            <a:avLst/>
          </a:prstGeom>
        </p:spPr>
        <p:txBody>
          <a:bodyPr/>
          <a:lstStyle/>
          <a:p>
            <a:pPr>
              <a:defRPr>
                <a:effectLst/>
              </a:defRPr>
            </a:pPr>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30" name="Titolo Testo"/>
          <p:cNvSpPr txBox="1">
            <a:spLocks noGrp="1"/>
          </p:cNvSpPr>
          <p:nvPr>
            <p:ph type="title"/>
          </p:nvPr>
        </p:nvSpPr>
        <p:spPr>
          <a:xfrm>
            <a:off x="1473200" y="5143500"/>
            <a:ext cx="21437600" cy="3429000"/>
          </a:xfrm>
          <a:prstGeom prst="rect">
            <a:avLst/>
          </a:prstGeom>
        </p:spPr>
        <p:txBody>
          <a:bodyPr/>
          <a:lstStyle/>
          <a:p>
            <a:r>
              <a:t>Titolo Testo</a:t>
            </a:r>
          </a:p>
        </p:txBody>
      </p:sp>
      <p:sp>
        <p:nvSpPr>
          <p:cNvPr id="31" name="Numero diapositiva"/>
          <p:cNvSpPr txBox="1">
            <a:spLocks noGrp="1"/>
          </p:cNvSpPr>
          <p:nvPr>
            <p:ph type="sldNum" sz="quarter" idx="2"/>
          </p:nvPr>
        </p:nvSpPr>
        <p:spPr>
          <a:prstGeom prst="rect">
            <a:avLst/>
          </a:prstGeom>
        </p:spPr>
        <p:txBody>
          <a:bodyPr/>
          <a:lstStyle/>
          <a:p>
            <a:pPr>
              <a:defRPr>
                <a:effectLst/>
              </a:defRPr>
            </a:pPr>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38" name="Primo piano degli ingranaggi di una bicicletta"/>
          <p:cNvSpPr>
            <a:spLocks noGrp="1"/>
          </p:cNvSpPr>
          <p:nvPr>
            <p:ph type="pic" idx="21"/>
          </p:nvPr>
        </p:nvSpPr>
        <p:spPr>
          <a:xfrm>
            <a:off x="12925240" y="918941"/>
            <a:ext cx="11599695" cy="15473898"/>
          </a:xfrm>
          <a:prstGeom prst="rect">
            <a:avLst/>
          </a:prstGeom>
          <a:ln w="9525">
            <a:round/>
          </a:ln>
        </p:spPr>
        <p:txBody>
          <a:bodyPr lIns="91439" tIns="45719" rIns="91439" bIns="45719" anchor="t">
            <a:noAutofit/>
          </a:bodyPr>
          <a:lstStyle/>
          <a:p>
            <a:endParaRPr/>
          </a:p>
        </p:txBody>
      </p:sp>
      <p:sp>
        <p:nvSpPr>
          <p:cNvPr id="39" name="Titolo Testo"/>
          <p:cNvSpPr txBox="1">
            <a:spLocks noGrp="1"/>
          </p:cNvSpPr>
          <p:nvPr>
            <p:ph type="title"/>
          </p:nvPr>
        </p:nvSpPr>
        <p:spPr>
          <a:xfrm>
            <a:off x="1473200" y="1803400"/>
            <a:ext cx="9639300" cy="4927600"/>
          </a:xfrm>
          <a:prstGeom prst="rect">
            <a:avLst/>
          </a:prstGeom>
        </p:spPr>
        <p:txBody>
          <a:bodyPr anchor="b"/>
          <a:lstStyle/>
          <a:p>
            <a:r>
              <a:t>Titolo Testo</a:t>
            </a:r>
          </a:p>
        </p:txBody>
      </p:sp>
      <p:sp>
        <p:nvSpPr>
          <p:cNvPr id="40" name="Corpo livello uno…"/>
          <p:cNvSpPr txBox="1">
            <a:spLocks noGrp="1"/>
          </p:cNvSpPr>
          <p:nvPr>
            <p:ph type="body" sz="quarter" idx="1"/>
          </p:nvPr>
        </p:nvSpPr>
        <p:spPr>
          <a:xfrm>
            <a:off x="1473200" y="6718300"/>
            <a:ext cx="9639300" cy="5092700"/>
          </a:xfrm>
          <a:prstGeom prst="rect">
            <a:avLst/>
          </a:prstGeom>
        </p:spPr>
        <p:txBody>
          <a:bodyPr anchor="t"/>
          <a:lstStyle>
            <a:lvl1pPr marL="0" indent="0">
              <a:spcBef>
                <a:spcPts val="0"/>
              </a:spcBef>
              <a:buSzTx/>
              <a:buNone/>
              <a:defRPr sz="5800">
                <a:solidFill>
                  <a:srgbClr val="73BFFF"/>
                </a:solidFill>
              </a:defRPr>
            </a:lvl1pPr>
            <a:lvl2pPr marL="0" indent="0">
              <a:spcBef>
                <a:spcPts val="0"/>
              </a:spcBef>
              <a:buSzTx/>
              <a:buNone/>
              <a:defRPr sz="5800">
                <a:solidFill>
                  <a:srgbClr val="73BFFF"/>
                </a:solidFill>
              </a:defRPr>
            </a:lvl2pPr>
            <a:lvl3pPr marL="0" indent="0">
              <a:spcBef>
                <a:spcPts val="0"/>
              </a:spcBef>
              <a:buSzTx/>
              <a:buNone/>
              <a:defRPr sz="5800">
                <a:solidFill>
                  <a:srgbClr val="73BFFF"/>
                </a:solidFill>
              </a:defRPr>
            </a:lvl3pPr>
            <a:lvl4pPr marL="0" indent="0">
              <a:spcBef>
                <a:spcPts val="0"/>
              </a:spcBef>
              <a:buSzTx/>
              <a:buNone/>
              <a:defRPr sz="5800">
                <a:solidFill>
                  <a:srgbClr val="73BFFF"/>
                </a:solidFill>
              </a:defRPr>
            </a:lvl4pPr>
            <a:lvl5pPr marL="0" indent="0">
              <a:spcBef>
                <a:spcPts val="0"/>
              </a:spcBef>
              <a:buSzTx/>
              <a:buNone/>
              <a:defRPr sz="5800">
                <a:solidFill>
                  <a:srgbClr val="73B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41" name="Numero diapositiva"/>
          <p:cNvSpPr txBox="1">
            <a:spLocks noGrp="1"/>
          </p:cNvSpPr>
          <p:nvPr>
            <p:ph type="sldNum" sz="quarter" idx="2"/>
          </p:nvPr>
        </p:nvSpPr>
        <p:spPr>
          <a:prstGeom prst="rect">
            <a:avLst/>
          </a:prstGeom>
        </p:spPr>
        <p:txBody>
          <a:bodyPr/>
          <a:lstStyle/>
          <a:p>
            <a:pPr>
              <a:defRPr>
                <a:effectLst/>
              </a:defRPr>
            </a:pPr>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48" name="Titolo Testo"/>
          <p:cNvSpPr txBox="1">
            <a:spLocks noGrp="1"/>
          </p:cNvSpPr>
          <p:nvPr>
            <p:ph type="title"/>
          </p:nvPr>
        </p:nvSpPr>
        <p:spPr>
          <a:prstGeom prst="rect">
            <a:avLst/>
          </a:prstGeom>
        </p:spPr>
        <p:txBody>
          <a:bodyPr/>
          <a:lstStyle/>
          <a:p>
            <a:r>
              <a:t>Titolo Testo</a:t>
            </a:r>
          </a:p>
        </p:txBody>
      </p:sp>
      <p:sp>
        <p:nvSpPr>
          <p:cNvPr id="49" name="Corpo livello uno…"/>
          <p:cNvSpPr txBox="1">
            <a:spLocks noGrp="1"/>
          </p:cNvSpPr>
          <p:nvPr>
            <p:ph type="body" idx="1"/>
          </p:nvPr>
        </p:nvSpPr>
        <p:spPr>
          <a:xfrm>
            <a:off x="1473200" y="3898900"/>
            <a:ext cx="21437600" cy="8039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Corpo livello uno</a:t>
            </a:r>
          </a:p>
          <a:p>
            <a:pPr lvl="1"/>
            <a:r>
              <a:t>Corpo livello due</a:t>
            </a:r>
          </a:p>
          <a:p>
            <a:pPr lvl="2"/>
            <a:r>
              <a:t>Corpo livello tre</a:t>
            </a:r>
          </a:p>
          <a:p>
            <a:pPr lvl="3"/>
            <a:r>
              <a:t>Corpo livello quattro</a:t>
            </a:r>
          </a:p>
          <a:p>
            <a:pPr lvl="4"/>
            <a:r>
              <a:t>Corpo livello cinque</a:t>
            </a:r>
          </a:p>
        </p:txBody>
      </p:sp>
      <p:sp>
        <p:nvSpPr>
          <p:cNvPr id="50" name="Numero diapositiva"/>
          <p:cNvSpPr txBox="1">
            <a:spLocks noGrp="1"/>
          </p:cNvSpPr>
          <p:nvPr>
            <p:ph type="sldNum" sz="quarter" idx="2"/>
          </p:nvPr>
        </p:nvSpPr>
        <p:spPr>
          <a:prstGeom prst="rect">
            <a:avLst/>
          </a:prstGeom>
        </p:spPr>
        <p:txBody>
          <a:bodyPr/>
          <a:lstStyle/>
          <a:p>
            <a:pPr>
              <a:defRPr>
                <a:effectLst/>
              </a:defRPr>
            </a:pPr>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57" name="Titolo Testo"/>
          <p:cNvSpPr txBox="1">
            <a:spLocks noGrp="1"/>
          </p:cNvSpPr>
          <p:nvPr>
            <p:ph type="title"/>
          </p:nvPr>
        </p:nvSpPr>
        <p:spPr>
          <a:prstGeom prst="rect">
            <a:avLst/>
          </a:prstGeom>
        </p:spPr>
        <p:txBody>
          <a:bodyPr/>
          <a:lstStyle/>
          <a:p>
            <a:r>
              <a:t>Titolo Testo</a:t>
            </a:r>
          </a:p>
        </p:txBody>
      </p:sp>
      <p:sp>
        <p:nvSpPr>
          <p:cNvPr id="58" name="Corpo livello uno…"/>
          <p:cNvSpPr txBox="1">
            <a:spLocks noGrp="1"/>
          </p:cNvSpPr>
          <p:nvPr>
            <p:ph type="body" idx="1"/>
          </p:nvPr>
        </p:nvSpPr>
        <p:spPr>
          <a:xfrm>
            <a:off x="1473200" y="3898900"/>
            <a:ext cx="21437600" cy="8039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Corpo livello uno</a:t>
            </a:r>
          </a:p>
          <a:p>
            <a:pPr lvl="1"/>
            <a:r>
              <a:t>Corpo livello due</a:t>
            </a:r>
          </a:p>
          <a:p>
            <a:pPr lvl="2"/>
            <a:r>
              <a:t>Corpo livello tre</a:t>
            </a:r>
          </a:p>
          <a:p>
            <a:pPr lvl="3"/>
            <a:r>
              <a:t>Corpo livello quattro</a:t>
            </a:r>
          </a:p>
          <a:p>
            <a:pPr lvl="4"/>
            <a:r>
              <a:t>Corpo livello cinque</a:t>
            </a:r>
          </a:p>
        </p:txBody>
      </p:sp>
      <p:sp>
        <p:nvSpPr>
          <p:cNvPr id="59" name="Numero diapositiva"/>
          <p:cNvSpPr txBox="1">
            <a:spLocks noGrp="1"/>
          </p:cNvSpPr>
          <p:nvPr>
            <p:ph type="sldNum" sz="quarter" idx="2"/>
          </p:nvPr>
        </p:nvSpPr>
        <p:spPr>
          <a:prstGeom prst="rect">
            <a:avLst/>
          </a:prstGeom>
        </p:spPr>
        <p:txBody>
          <a:bodyPr/>
          <a:lstStyle/>
          <a:p>
            <a:pPr>
              <a:defRPr>
                <a:effectLst/>
              </a:defRPr>
            </a:pPr>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6" name="Primo piano degli ingranaggi di una bicicletta"/>
          <p:cNvSpPr>
            <a:spLocks noGrp="1"/>
          </p:cNvSpPr>
          <p:nvPr>
            <p:ph type="pic" sz="half" idx="21"/>
          </p:nvPr>
        </p:nvSpPr>
        <p:spPr>
          <a:xfrm>
            <a:off x="13169900" y="2376299"/>
            <a:ext cx="9522179" cy="12702588"/>
          </a:xfrm>
          <a:prstGeom prst="rect">
            <a:avLst/>
          </a:prstGeom>
          <a:ln w="9525">
            <a:round/>
          </a:ln>
        </p:spPr>
        <p:txBody>
          <a:bodyPr lIns="91439" tIns="45719" rIns="91439" bIns="45719" anchor="t">
            <a:noAutofit/>
          </a:bodyPr>
          <a:lstStyle/>
          <a:p>
            <a:endParaRPr/>
          </a:p>
        </p:txBody>
      </p:sp>
      <p:sp>
        <p:nvSpPr>
          <p:cNvPr id="67" name="Titolo Testo"/>
          <p:cNvSpPr txBox="1">
            <a:spLocks noGrp="1"/>
          </p:cNvSpPr>
          <p:nvPr>
            <p:ph type="title"/>
          </p:nvPr>
        </p:nvSpPr>
        <p:spPr>
          <a:prstGeom prst="rect">
            <a:avLst/>
          </a:prstGeom>
        </p:spPr>
        <p:txBody>
          <a:bodyPr/>
          <a:lstStyle/>
          <a:p>
            <a:r>
              <a:t>Titolo Testo</a:t>
            </a:r>
          </a:p>
        </p:txBody>
      </p:sp>
      <p:sp>
        <p:nvSpPr>
          <p:cNvPr id="68" name="Corpo livello uno…"/>
          <p:cNvSpPr txBox="1">
            <a:spLocks noGrp="1"/>
          </p:cNvSpPr>
          <p:nvPr>
            <p:ph type="body" sz="half" idx="1"/>
          </p:nvPr>
        </p:nvSpPr>
        <p:spPr>
          <a:xfrm>
            <a:off x="1473200" y="3898900"/>
            <a:ext cx="10007600" cy="8039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Corpo livello uno</a:t>
            </a:r>
          </a:p>
          <a:p>
            <a:pPr lvl="1"/>
            <a:r>
              <a:t>Corpo livello due</a:t>
            </a:r>
          </a:p>
          <a:p>
            <a:pPr lvl="2"/>
            <a:r>
              <a:t>Corpo livello tre</a:t>
            </a:r>
          </a:p>
          <a:p>
            <a:pPr lvl="3"/>
            <a:r>
              <a:t>Corpo livello quattro</a:t>
            </a:r>
          </a:p>
          <a:p>
            <a:pPr lvl="4"/>
            <a:r>
              <a:t>Corpo livello cinque</a:t>
            </a:r>
          </a:p>
        </p:txBody>
      </p:sp>
      <p:sp>
        <p:nvSpPr>
          <p:cNvPr id="69" name="Numero diapositiva"/>
          <p:cNvSpPr txBox="1">
            <a:spLocks noGrp="1"/>
          </p:cNvSpPr>
          <p:nvPr>
            <p:ph type="sldNum" sz="quarter" idx="2"/>
          </p:nvPr>
        </p:nvSpPr>
        <p:spPr>
          <a:prstGeom prst="rect">
            <a:avLst/>
          </a:prstGeom>
        </p:spPr>
        <p:txBody>
          <a:bodyPr/>
          <a:lstStyle/>
          <a:p>
            <a:pPr>
              <a:defRPr>
                <a:effectLst/>
              </a:defRPr>
            </a:pPr>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76" name="Corpo livello uno…"/>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Corpo livello uno</a:t>
            </a:r>
          </a:p>
          <a:p>
            <a:pPr lvl="1"/>
            <a:r>
              <a:t>Corpo livello due</a:t>
            </a:r>
          </a:p>
          <a:p>
            <a:pPr lvl="2"/>
            <a:r>
              <a:t>Corpo livello tre</a:t>
            </a:r>
          </a:p>
          <a:p>
            <a:pPr lvl="3"/>
            <a:r>
              <a:t>Corpo livello quattro</a:t>
            </a:r>
          </a:p>
          <a:p>
            <a:pPr lvl="4"/>
            <a:r>
              <a:t>Corpo livello cinque</a:t>
            </a:r>
          </a:p>
        </p:txBody>
      </p:sp>
      <p:sp>
        <p:nvSpPr>
          <p:cNvPr id="77" name="Numero diapositiva"/>
          <p:cNvSpPr txBox="1">
            <a:spLocks noGrp="1"/>
          </p:cNvSpPr>
          <p:nvPr>
            <p:ph type="sldNum" sz="quarter" idx="2"/>
          </p:nvPr>
        </p:nvSpPr>
        <p:spPr>
          <a:prstGeom prst="rect">
            <a:avLst/>
          </a:prstGeom>
        </p:spPr>
        <p:txBody>
          <a:bodyPr/>
          <a:lstStyle/>
          <a:p>
            <a:pPr>
              <a:defRPr>
                <a:effectLst/>
              </a:defRPr>
            </a:pPr>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84" name="Primo piano della porzione inferiore della ruota di una bicicletta"/>
          <p:cNvSpPr>
            <a:spLocks noGrp="1"/>
          </p:cNvSpPr>
          <p:nvPr>
            <p:ph type="pic" sz="quarter" idx="21"/>
          </p:nvPr>
        </p:nvSpPr>
        <p:spPr>
          <a:xfrm>
            <a:off x="15225183" y="6694487"/>
            <a:ext cx="8551334" cy="6413501"/>
          </a:xfrm>
          <a:prstGeom prst="rect">
            <a:avLst/>
          </a:prstGeom>
          <a:ln w="9525">
            <a:round/>
          </a:ln>
        </p:spPr>
        <p:txBody>
          <a:bodyPr lIns="91439" tIns="45719" rIns="91439" bIns="45719" anchor="t">
            <a:noAutofit/>
          </a:bodyPr>
          <a:lstStyle/>
          <a:p>
            <a:endParaRPr/>
          </a:p>
        </p:txBody>
      </p:sp>
      <p:sp>
        <p:nvSpPr>
          <p:cNvPr id="85" name="Primo piano della catena di una bicicletta"/>
          <p:cNvSpPr>
            <a:spLocks noGrp="1"/>
          </p:cNvSpPr>
          <p:nvPr>
            <p:ph type="pic" sz="quarter" idx="22"/>
          </p:nvPr>
        </p:nvSpPr>
        <p:spPr>
          <a:xfrm>
            <a:off x="15773400" y="914400"/>
            <a:ext cx="7476848" cy="5605040"/>
          </a:xfrm>
          <a:prstGeom prst="rect">
            <a:avLst/>
          </a:prstGeom>
          <a:ln w="9525">
            <a:round/>
          </a:ln>
        </p:spPr>
        <p:txBody>
          <a:bodyPr lIns="91439" tIns="45719" rIns="91439" bIns="45719" anchor="t">
            <a:noAutofit/>
          </a:bodyPr>
          <a:lstStyle/>
          <a:p>
            <a:endParaRPr/>
          </a:p>
        </p:txBody>
      </p:sp>
      <p:sp>
        <p:nvSpPr>
          <p:cNvPr id="86" name="Primo piano degli ingranaggi di una bicicletta"/>
          <p:cNvSpPr>
            <a:spLocks noGrp="1"/>
          </p:cNvSpPr>
          <p:nvPr>
            <p:ph type="pic" idx="23"/>
          </p:nvPr>
        </p:nvSpPr>
        <p:spPr>
          <a:xfrm>
            <a:off x="1077599" y="355600"/>
            <a:ext cx="14423165" cy="19240500"/>
          </a:xfrm>
          <a:prstGeom prst="rect">
            <a:avLst/>
          </a:prstGeom>
          <a:ln w="9525">
            <a:round/>
          </a:ln>
        </p:spPr>
        <p:txBody>
          <a:bodyPr lIns="91439" tIns="45719" rIns="91439" bIns="45719" anchor="t">
            <a:noAutofit/>
          </a:bodyPr>
          <a:lstStyle/>
          <a:p>
            <a:endParaRPr/>
          </a:p>
        </p:txBody>
      </p:sp>
      <p:sp>
        <p:nvSpPr>
          <p:cNvPr id="87" name="Numero diapositiva"/>
          <p:cNvSpPr txBox="1">
            <a:spLocks noGrp="1"/>
          </p:cNvSpPr>
          <p:nvPr>
            <p:ph type="sldNum" sz="quarter" idx="2"/>
          </p:nvPr>
        </p:nvSpPr>
        <p:spPr>
          <a:xfrm>
            <a:off x="23724221" y="13122415"/>
            <a:ext cx="368504" cy="387070"/>
          </a:xfrm>
          <a:prstGeom prst="rect">
            <a:avLst/>
          </a:prstGeom>
        </p:spPr>
        <p:txBody>
          <a:bodyPr/>
          <a:lstStyle/>
          <a:p>
            <a:pPr>
              <a:defRPr>
                <a:effectLst/>
              </a:defRPr>
            </a:pPr>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Corpo livello uno…"/>
          <p:cNvSpPr txBox="1">
            <a:spLocks noGrp="1"/>
          </p:cNvSpPr>
          <p:nvPr>
            <p:ph type="body" idx="1"/>
          </p:nvPr>
        </p:nvSpPr>
        <p:spPr>
          <a:xfrm>
            <a:off x="1473200" y="1930400"/>
            <a:ext cx="21437600" cy="985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Corpo livello uno</a:t>
            </a:r>
          </a:p>
          <a:p>
            <a:pPr lvl="1"/>
            <a:r>
              <a:t>Corpo livello due</a:t>
            </a:r>
          </a:p>
          <a:p>
            <a:pPr lvl="2"/>
            <a:r>
              <a:t>Corpo livello tre</a:t>
            </a:r>
          </a:p>
          <a:p>
            <a:pPr lvl="3"/>
            <a:r>
              <a:t>Corpo livello quattro</a:t>
            </a:r>
          </a:p>
          <a:p>
            <a:pPr lvl="4"/>
            <a:r>
              <a:t>Corpo livello cinque</a:t>
            </a:r>
          </a:p>
        </p:txBody>
      </p:sp>
      <p:sp>
        <p:nvSpPr>
          <p:cNvPr id="3" name="Titolo Testo"/>
          <p:cNvSpPr txBox="1">
            <a:spLocks noGrp="1"/>
          </p:cNvSpPr>
          <p:nvPr>
            <p:ph type="title"/>
          </p:nvPr>
        </p:nvSpPr>
        <p:spPr>
          <a:xfrm>
            <a:off x="1473200" y="355600"/>
            <a:ext cx="21437600" cy="342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Titolo Testo</a:t>
            </a:r>
          </a:p>
        </p:txBody>
      </p:sp>
      <p:sp>
        <p:nvSpPr>
          <p:cNvPr id="4" name="Numero diapositiva"/>
          <p:cNvSpPr txBox="1">
            <a:spLocks noGrp="1"/>
          </p:cNvSpPr>
          <p:nvPr>
            <p:ph type="sldNum" sz="quarter" idx="2"/>
          </p:nvPr>
        </p:nvSpPr>
        <p:spPr>
          <a:xfrm>
            <a:off x="23721936" y="13122415"/>
            <a:ext cx="368504" cy="387070"/>
          </a:xfrm>
          <a:prstGeom prst="rect">
            <a:avLst/>
          </a:prstGeom>
          <a:ln w="12700">
            <a:miter lim="400000"/>
          </a:ln>
        </p:spPr>
        <p:txBody>
          <a:bodyPr wrap="none" lIns="50800" tIns="50800" rIns="50800" bIns="50800" anchor="ctr">
            <a:spAutoFit/>
          </a:bodyPr>
          <a:lstStyle>
            <a:lvl1pPr algn="r">
              <a:defRPr sz="1800" b="1">
                <a:solidFill>
                  <a:srgbClr val="FFFFFF">
                    <a:alpha val="70000"/>
                  </a:srgbClr>
                </a:solidFill>
                <a:latin typeface="Helvetica Neue"/>
                <a:ea typeface="Helvetica Neue"/>
                <a:cs typeface="Helvetica Neue"/>
                <a:sym typeface="Helvetica Neue"/>
              </a:defRPr>
            </a:lvl1pPr>
          </a:lstStyle>
          <a:p>
            <a:pPr>
              <a:defRPr>
                <a:effectLst/>
              </a:defRPr>
            </a:pPr>
            <a:fld id="{86CB4B4D-7CA3-9044-876B-883B54F8677D}" type="slidenum">
              <a:t>‹N›</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825500" rtl="0" latinLnBrk="0">
        <a:lnSpc>
          <a:spcPct val="100000"/>
        </a:lnSpc>
        <a:spcBef>
          <a:spcPts val="0"/>
        </a:spcBef>
        <a:spcAft>
          <a:spcPts val="0"/>
        </a:spcAft>
        <a:buClrTx/>
        <a:buSzTx/>
        <a:buFontTx/>
        <a:buNone/>
        <a:tabLst/>
        <a:defRPr sz="10000" b="0" i="0" u="none" strike="noStrike" cap="none" spc="0" baseline="0">
          <a:solidFill>
            <a:srgbClr val="FFFFFF"/>
          </a:solidFill>
          <a:effectLst>
            <a:outerShdw blurRad="50800" dist="38100" dir="5400000" rotWithShape="0">
              <a:srgbClr val="000000"/>
            </a:outerShdw>
          </a:effectLst>
          <a:uFillTx/>
          <a:latin typeface="+mn-lt"/>
          <a:ea typeface="+mn-ea"/>
          <a:cs typeface="+mn-cs"/>
          <a:sym typeface="Helvetica Neue Light"/>
        </a:defRPr>
      </a:lvl1pPr>
      <a:lvl2pPr marL="0" marR="0" indent="0" algn="l" defTabSz="825500" rtl="0" latinLnBrk="0">
        <a:lnSpc>
          <a:spcPct val="100000"/>
        </a:lnSpc>
        <a:spcBef>
          <a:spcPts val="0"/>
        </a:spcBef>
        <a:spcAft>
          <a:spcPts val="0"/>
        </a:spcAft>
        <a:buClrTx/>
        <a:buSzTx/>
        <a:buFontTx/>
        <a:buNone/>
        <a:tabLst/>
        <a:defRPr sz="10000" b="0" i="0" u="none" strike="noStrike" cap="none" spc="0" baseline="0">
          <a:solidFill>
            <a:srgbClr val="FFFFFF"/>
          </a:solidFill>
          <a:effectLst>
            <a:outerShdw blurRad="50800" dist="38100" dir="5400000" rotWithShape="0">
              <a:srgbClr val="000000"/>
            </a:outerShdw>
          </a:effectLst>
          <a:uFillTx/>
          <a:latin typeface="+mn-lt"/>
          <a:ea typeface="+mn-ea"/>
          <a:cs typeface="+mn-cs"/>
          <a:sym typeface="Helvetica Neue Light"/>
        </a:defRPr>
      </a:lvl2pPr>
      <a:lvl3pPr marL="0" marR="0" indent="0" algn="l" defTabSz="825500" rtl="0" latinLnBrk="0">
        <a:lnSpc>
          <a:spcPct val="100000"/>
        </a:lnSpc>
        <a:spcBef>
          <a:spcPts val="0"/>
        </a:spcBef>
        <a:spcAft>
          <a:spcPts val="0"/>
        </a:spcAft>
        <a:buClrTx/>
        <a:buSzTx/>
        <a:buFontTx/>
        <a:buNone/>
        <a:tabLst/>
        <a:defRPr sz="10000" b="0" i="0" u="none" strike="noStrike" cap="none" spc="0" baseline="0">
          <a:solidFill>
            <a:srgbClr val="FFFFFF"/>
          </a:solidFill>
          <a:effectLst>
            <a:outerShdw blurRad="50800" dist="38100" dir="5400000" rotWithShape="0">
              <a:srgbClr val="000000"/>
            </a:outerShdw>
          </a:effectLst>
          <a:uFillTx/>
          <a:latin typeface="+mn-lt"/>
          <a:ea typeface="+mn-ea"/>
          <a:cs typeface="+mn-cs"/>
          <a:sym typeface="Helvetica Neue Light"/>
        </a:defRPr>
      </a:lvl3pPr>
      <a:lvl4pPr marL="0" marR="0" indent="0" algn="l" defTabSz="825500" rtl="0" latinLnBrk="0">
        <a:lnSpc>
          <a:spcPct val="100000"/>
        </a:lnSpc>
        <a:spcBef>
          <a:spcPts val="0"/>
        </a:spcBef>
        <a:spcAft>
          <a:spcPts val="0"/>
        </a:spcAft>
        <a:buClrTx/>
        <a:buSzTx/>
        <a:buFontTx/>
        <a:buNone/>
        <a:tabLst/>
        <a:defRPr sz="10000" b="0" i="0" u="none" strike="noStrike" cap="none" spc="0" baseline="0">
          <a:solidFill>
            <a:srgbClr val="FFFFFF"/>
          </a:solidFill>
          <a:effectLst>
            <a:outerShdw blurRad="50800" dist="38100" dir="5400000" rotWithShape="0">
              <a:srgbClr val="000000"/>
            </a:outerShdw>
          </a:effectLst>
          <a:uFillTx/>
          <a:latin typeface="+mn-lt"/>
          <a:ea typeface="+mn-ea"/>
          <a:cs typeface="+mn-cs"/>
          <a:sym typeface="Helvetica Neue Light"/>
        </a:defRPr>
      </a:lvl4pPr>
      <a:lvl5pPr marL="0" marR="0" indent="0" algn="l" defTabSz="825500" rtl="0" latinLnBrk="0">
        <a:lnSpc>
          <a:spcPct val="100000"/>
        </a:lnSpc>
        <a:spcBef>
          <a:spcPts val="0"/>
        </a:spcBef>
        <a:spcAft>
          <a:spcPts val="0"/>
        </a:spcAft>
        <a:buClrTx/>
        <a:buSzTx/>
        <a:buFontTx/>
        <a:buNone/>
        <a:tabLst/>
        <a:defRPr sz="10000" b="0" i="0" u="none" strike="noStrike" cap="none" spc="0" baseline="0">
          <a:solidFill>
            <a:srgbClr val="FFFFFF"/>
          </a:solidFill>
          <a:effectLst>
            <a:outerShdw blurRad="50800" dist="38100" dir="5400000" rotWithShape="0">
              <a:srgbClr val="000000"/>
            </a:outerShdw>
          </a:effectLst>
          <a:uFillTx/>
          <a:latin typeface="+mn-lt"/>
          <a:ea typeface="+mn-ea"/>
          <a:cs typeface="+mn-cs"/>
          <a:sym typeface="Helvetica Neue Light"/>
        </a:defRPr>
      </a:lvl5pPr>
      <a:lvl6pPr marL="0" marR="0" indent="0" algn="l" defTabSz="825500" rtl="0" latinLnBrk="0">
        <a:lnSpc>
          <a:spcPct val="100000"/>
        </a:lnSpc>
        <a:spcBef>
          <a:spcPts val="0"/>
        </a:spcBef>
        <a:spcAft>
          <a:spcPts val="0"/>
        </a:spcAft>
        <a:buClrTx/>
        <a:buSzTx/>
        <a:buFontTx/>
        <a:buNone/>
        <a:tabLst/>
        <a:defRPr sz="10000" b="0" i="0" u="none" strike="noStrike" cap="none" spc="0" baseline="0">
          <a:solidFill>
            <a:srgbClr val="FFFFFF"/>
          </a:solidFill>
          <a:effectLst>
            <a:outerShdw blurRad="50800" dist="38100" dir="5400000" rotWithShape="0">
              <a:srgbClr val="000000"/>
            </a:outerShdw>
          </a:effectLst>
          <a:uFillTx/>
          <a:latin typeface="+mn-lt"/>
          <a:ea typeface="+mn-ea"/>
          <a:cs typeface="+mn-cs"/>
          <a:sym typeface="Helvetica Neue Light"/>
        </a:defRPr>
      </a:lvl6pPr>
      <a:lvl7pPr marL="0" marR="0" indent="0" algn="l" defTabSz="825500" rtl="0" latinLnBrk="0">
        <a:lnSpc>
          <a:spcPct val="100000"/>
        </a:lnSpc>
        <a:spcBef>
          <a:spcPts val="0"/>
        </a:spcBef>
        <a:spcAft>
          <a:spcPts val="0"/>
        </a:spcAft>
        <a:buClrTx/>
        <a:buSzTx/>
        <a:buFontTx/>
        <a:buNone/>
        <a:tabLst/>
        <a:defRPr sz="10000" b="0" i="0" u="none" strike="noStrike" cap="none" spc="0" baseline="0">
          <a:solidFill>
            <a:srgbClr val="FFFFFF"/>
          </a:solidFill>
          <a:effectLst>
            <a:outerShdw blurRad="50800" dist="38100" dir="5400000" rotWithShape="0">
              <a:srgbClr val="000000"/>
            </a:outerShdw>
          </a:effectLst>
          <a:uFillTx/>
          <a:latin typeface="+mn-lt"/>
          <a:ea typeface="+mn-ea"/>
          <a:cs typeface="+mn-cs"/>
          <a:sym typeface="Helvetica Neue Light"/>
        </a:defRPr>
      </a:lvl7pPr>
      <a:lvl8pPr marL="0" marR="0" indent="0" algn="l" defTabSz="825500" rtl="0" latinLnBrk="0">
        <a:lnSpc>
          <a:spcPct val="100000"/>
        </a:lnSpc>
        <a:spcBef>
          <a:spcPts val="0"/>
        </a:spcBef>
        <a:spcAft>
          <a:spcPts val="0"/>
        </a:spcAft>
        <a:buClrTx/>
        <a:buSzTx/>
        <a:buFontTx/>
        <a:buNone/>
        <a:tabLst/>
        <a:defRPr sz="10000" b="0" i="0" u="none" strike="noStrike" cap="none" spc="0" baseline="0">
          <a:solidFill>
            <a:srgbClr val="FFFFFF"/>
          </a:solidFill>
          <a:effectLst>
            <a:outerShdw blurRad="50800" dist="38100" dir="5400000" rotWithShape="0">
              <a:srgbClr val="000000"/>
            </a:outerShdw>
          </a:effectLst>
          <a:uFillTx/>
          <a:latin typeface="+mn-lt"/>
          <a:ea typeface="+mn-ea"/>
          <a:cs typeface="+mn-cs"/>
          <a:sym typeface="Helvetica Neue Light"/>
        </a:defRPr>
      </a:lvl8pPr>
      <a:lvl9pPr marL="0" marR="0" indent="0" algn="l" defTabSz="825500" rtl="0" latinLnBrk="0">
        <a:lnSpc>
          <a:spcPct val="100000"/>
        </a:lnSpc>
        <a:spcBef>
          <a:spcPts val="0"/>
        </a:spcBef>
        <a:spcAft>
          <a:spcPts val="0"/>
        </a:spcAft>
        <a:buClrTx/>
        <a:buSzTx/>
        <a:buFontTx/>
        <a:buNone/>
        <a:tabLst/>
        <a:defRPr sz="10000" b="0" i="0" u="none" strike="noStrike" cap="none" spc="0" baseline="0">
          <a:solidFill>
            <a:srgbClr val="FFFFFF"/>
          </a:solidFill>
          <a:effectLst>
            <a:outerShdw blurRad="50800" dist="38100" dir="5400000" rotWithShape="0">
              <a:srgbClr val="000000"/>
            </a:outerShdw>
          </a:effectLst>
          <a:uFillTx/>
          <a:latin typeface="+mn-lt"/>
          <a:ea typeface="+mn-ea"/>
          <a:cs typeface="+mn-cs"/>
          <a:sym typeface="Helvetica Neue Light"/>
        </a:defRPr>
      </a:lvl9pPr>
    </p:titleStyle>
    <p:bodyStyle>
      <a:lvl1pPr marL="635000" marR="0" indent="-635000" algn="l" defTabSz="825500" rtl="0" latinLnBrk="0">
        <a:lnSpc>
          <a:spcPct val="100000"/>
        </a:lnSpc>
        <a:spcBef>
          <a:spcPts val="5100"/>
        </a:spcBef>
        <a:spcAft>
          <a:spcPts val="0"/>
        </a:spcAft>
        <a:buClrTx/>
        <a:buSzPct val="30000"/>
        <a:buFontTx/>
        <a:buBlip>
          <a:blip r:embed="rId15"/>
        </a:buBlip>
        <a:tabLst/>
        <a:defRPr sz="5000" b="0" i="0" u="none" strike="noStrike" cap="none" spc="0" baseline="0">
          <a:solidFill>
            <a:srgbClr val="FFFFFF"/>
          </a:solidFill>
          <a:effectLst>
            <a:outerShdw blurRad="50800" dist="38100" dir="5400000" rotWithShape="0">
              <a:srgbClr val="000000"/>
            </a:outerShdw>
          </a:effectLst>
          <a:uFillTx/>
          <a:latin typeface="+mn-lt"/>
          <a:ea typeface="+mn-ea"/>
          <a:cs typeface="+mn-cs"/>
          <a:sym typeface="Helvetica Neue Light"/>
        </a:defRPr>
      </a:lvl1pPr>
      <a:lvl2pPr marL="1270000" marR="0" indent="-635000" algn="l" defTabSz="825500" rtl="0" latinLnBrk="0">
        <a:lnSpc>
          <a:spcPct val="100000"/>
        </a:lnSpc>
        <a:spcBef>
          <a:spcPts val="5100"/>
        </a:spcBef>
        <a:spcAft>
          <a:spcPts val="0"/>
        </a:spcAft>
        <a:buClrTx/>
        <a:buSzPct val="30000"/>
        <a:buFontTx/>
        <a:buBlip>
          <a:blip r:embed="rId15"/>
        </a:buBlip>
        <a:tabLst/>
        <a:defRPr sz="5000" b="0" i="0" u="none" strike="noStrike" cap="none" spc="0" baseline="0">
          <a:solidFill>
            <a:srgbClr val="FFFFFF"/>
          </a:solidFill>
          <a:effectLst>
            <a:outerShdw blurRad="50800" dist="38100" dir="5400000" rotWithShape="0">
              <a:srgbClr val="000000"/>
            </a:outerShdw>
          </a:effectLst>
          <a:uFillTx/>
          <a:latin typeface="+mn-lt"/>
          <a:ea typeface="+mn-ea"/>
          <a:cs typeface="+mn-cs"/>
          <a:sym typeface="Helvetica Neue Light"/>
        </a:defRPr>
      </a:lvl2pPr>
      <a:lvl3pPr marL="1905000" marR="0" indent="-635000" algn="l" defTabSz="825500" rtl="0" latinLnBrk="0">
        <a:lnSpc>
          <a:spcPct val="100000"/>
        </a:lnSpc>
        <a:spcBef>
          <a:spcPts val="5100"/>
        </a:spcBef>
        <a:spcAft>
          <a:spcPts val="0"/>
        </a:spcAft>
        <a:buClrTx/>
        <a:buSzPct val="30000"/>
        <a:buFontTx/>
        <a:buBlip>
          <a:blip r:embed="rId15"/>
        </a:buBlip>
        <a:tabLst/>
        <a:defRPr sz="5000" b="0" i="0" u="none" strike="noStrike" cap="none" spc="0" baseline="0">
          <a:solidFill>
            <a:srgbClr val="FFFFFF"/>
          </a:solidFill>
          <a:effectLst>
            <a:outerShdw blurRad="50800" dist="38100" dir="5400000" rotWithShape="0">
              <a:srgbClr val="000000"/>
            </a:outerShdw>
          </a:effectLst>
          <a:uFillTx/>
          <a:latin typeface="+mn-lt"/>
          <a:ea typeface="+mn-ea"/>
          <a:cs typeface="+mn-cs"/>
          <a:sym typeface="Helvetica Neue Light"/>
        </a:defRPr>
      </a:lvl3pPr>
      <a:lvl4pPr marL="2540000" marR="0" indent="-635000" algn="l" defTabSz="825500" rtl="0" latinLnBrk="0">
        <a:lnSpc>
          <a:spcPct val="100000"/>
        </a:lnSpc>
        <a:spcBef>
          <a:spcPts val="5100"/>
        </a:spcBef>
        <a:spcAft>
          <a:spcPts val="0"/>
        </a:spcAft>
        <a:buClrTx/>
        <a:buSzPct val="30000"/>
        <a:buFontTx/>
        <a:buBlip>
          <a:blip r:embed="rId15"/>
        </a:buBlip>
        <a:tabLst/>
        <a:defRPr sz="5000" b="0" i="0" u="none" strike="noStrike" cap="none" spc="0" baseline="0">
          <a:solidFill>
            <a:srgbClr val="FFFFFF"/>
          </a:solidFill>
          <a:effectLst>
            <a:outerShdw blurRad="50800" dist="38100" dir="5400000" rotWithShape="0">
              <a:srgbClr val="000000"/>
            </a:outerShdw>
          </a:effectLst>
          <a:uFillTx/>
          <a:latin typeface="+mn-lt"/>
          <a:ea typeface="+mn-ea"/>
          <a:cs typeface="+mn-cs"/>
          <a:sym typeface="Helvetica Neue Light"/>
        </a:defRPr>
      </a:lvl4pPr>
      <a:lvl5pPr marL="3175000" marR="0" indent="-635000" algn="l" defTabSz="825500" rtl="0" latinLnBrk="0">
        <a:lnSpc>
          <a:spcPct val="100000"/>
        </a:lnSpc>
        <a:spcBef>
          <a:spcPts val="5100"/>
        </a:spcBef>
        <a:spcAft>
          <a:spcPts val="0"/>
        </a:spcAft>
        <a:buClrTx/>
        <a:buSzPct val="30000"/>
        <a:buFontTx/>
        <a:buBlip>
          <a:blip r:embed="rId15"/>
        </a:buBlip>
        <a:tabLst/>
        <a:defRPr sz="5000" b="0" i="0" u="none" strike="noStrike" cap="none" spc="0" baseline="0">
          <a:solidFill>
            <a:srgbClr val="FFFFFF"/>
          </a:solidFill>
          <a:effectLst>
            <a:outerShdw blurRad="50800" dist="38100" dir="5400000" rotWithShape="0">
              <a:srgbClr val="000000"/>
            </a:outerShdw>
          </a:effectLst>
          <a:uFillTx/>
          <a:latin typeface="+mn-lt"/>
          <a:ea typeface="+mn-ea"/>
          <a:cs typeface="+mn-cs"/>
          <a:sym typeface="Helvetica Neue Light"/>
        </a:defRPr>
      </a:lvl5pPr>
      <a:lvl6pPr marL="3810000" marR="0" indent="-635000" algn="l" defTabSz="825500" rtl="0" latinLnBrk="0">
        <a:lnSpc>
          <a:spcPct val="100000"/>
        </a:lnSpc>
        <a:spcBef>
          <a:spcPts val="5100"/>
        </a:spcBef>
        <a:spcAft>
          <a:spcPts val="0"/>
        </a:spcAft>
        <a:buClrTx/>
        <a:buSzPct val="30000"/>
        <a:buFontTx/>
        <a:buBlip>
          <a:blip r:embed="rId15"/>
        </a:buBlip>
        <a:tabLst/>
        <a:defRPr sz="5000" b="0" i="0" u="none" strike="noStrike" cap="none" spc="0" baseline="0">
          <a:solidFill>
            <a:srgbClr val="FFFFFF"/>
          </a:solidFill>
          <a:effectLst>
            <a:outerShdw blurRad="50800" dist="38100" dir="5400000" rotWithShape="0">
              <a:srgbClr val="000000"/>
            </a:outerShdw>
          </a:effectLst>
          <a:uFillTx/>
          <a:latin typeface="+mn-lt"/>
          <a:ea typeface="+mn-ea"/>
          <a:cs typeface="+mn-cs"/>
          <a:sym typeface="Helvetica Neue Light"/>
        </a:defRPr>
      </a:lvl6pPr>
      <a:lvl7pPr marL="4445000" marR="0" indent="-635000" algn="l" defTabSz="825500" rtl="0" latinLnBrk="0">
        <a:lnSpc>
          <a:spcPct val="100000"/>
        </a:lnSpc>
        <a:spcBef>
          <a:spcPts val="5100"/>
        </a:spcBef>
        <a:spcAft>
          <a:spcPts val="0"/>
        </a:spcAft>
        <a:buClrTx/>
        <a:buSzPct val="30000"/>
        <a:buFontTx/>
        <a:buBlip>
          <a:blip r:embed="rId15"/>
        </a:buBlip>
        <a:tabLst/>
        <a:defRPr sz="5000" b="0" i="0" u="none" strike="noStrike" cap="none" spc="0" baseline="0">
          <a:solidFill>
            <a:srgbClr val="FFFFFF"/>
          </a:solidFill>
          <a:effectLst>
            <a:outerShdw blurRad="50800" dist="38100" dir="5400000" rotWithShape="0">
              <a:srgbClr val="000000"/>
            </a:outerShdw>
          </a:effectLst>
          <a:uFillTx/>
          <a:latin typeface="+mn-lt"/>
          <a:ea typeface="+mn-ea"/>
          <a:cs typeface="+mn-cs"/>
          <a:sym typeface="Helvetica Neue Light"/>
        </a:defRPr>
      </a:lvl7pPr>
      <a:lvl8pPr marL="5080000" marR="0" indent="-635000" algn="l" defTabSz="825500" rtl="0" latinLnBrk="0">
        <a:lnSpc>
          <a:spcPct val="100000"/>
        </a:lnSpc>
        <a:spcBef>
          <a:spcPts val="5100"/>
        </a:spcBef>
        <a:spcAft>
          <a:spcPts val="0"/>
        </a:spcAft>
        <a:buClrTx/>
        <a:buSzPct val="30000"/>
        <a:buFontTx/>
        <a:buBlip>
          <a:blip r:embed="rId15"/>
        </a:buBlip>
        <a:tabLst/>
        <a:defRPr sz="5000" b="0" i="0" u="none" strike="noStrike" cap="none" spc="0" baseline="0">
          <a:solidFill>
            <a:srgbClr val="FFFFFF"/>
          </a:solidFill>
          <a:effectLst>
            <a:outerShdw blurRad="50800" dist="38100" dir="5400000" rotWithShape="0">
              <a:srgbClr val="000000"/>
            </a:outerShdw>
          </a:effectLst>
          <a:uFillTx/>
          <a:latin typeface="+mn-lt"/>
          <a:ea typeface="+mn-ea"/>
          <a:cs typeface="+mn-cs"/>
          <a:sym typeface="Helvetica Neue Light"/>
        </a:defRPr>
      </a:lvl8pPr>
      <a:lvl9pPr marL="5715000" marR="0" indent="-635000" algn="l" defTabSz="825500" rtl="0" latinLnBrk="0">
        <a:lnSpc>
          <a:spcPct val="100000"/>
        </a:lnSpc>
        <a:spcBef>
          <a:spcPts val="5100"/>
        </a:spcBef>
        <a:spcAft>
          <a:spcPts val="0"/>
        </a:spcAft>
        <a:buClrTx/>
        <a:buSzPct val="30000"/>
        <a:buFontTx/>
        <a:buBlip>
          <a:blip r:embed="rId15"/>
        </a:buBlip>
        <a:tabLst/>
        <a:defRPr sz="5000" b="0" i="0" u="none" strike="noStrike" cap="none" spc="0" baseline="0">
          <a:solidFill>
            <a:srgbClr val="FFFFFF"/>
          </a:solidFill>
          <a:effectLst>
            <a:outerShdw blurRad="50800" dist="38100" dir="5400000" rotWithShape="0">
              <a:srgbClr val="000000"/>
            </a:outerShdw>
          </a:effectLst>
          <a:uFillTx/>
          <a:latin typeface="+mn-lt"/>
          <a:ea typeface="+mn-ea"/>
          <a:cs typeface="+mn-cs"/>
          <a:sym typeface="Helvetica Neue Light"/>
        </a:defRPr>
      </a:lvl9pPr>
    </p:bodyStyle>
    <p:other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histleBlowing platform - Directive (EU) 2019/1937"/>
          <p:cNvSpPr txBox="1">
            <a:spLocks noGrp="1"/>
          </p:cNvSpPr>
          <p:nvPr>
            <p:ph type="subTitle" sz="quarter" idx="1"/>
          </p:nvPr>
        </p:nvSpPr>
        <p:spPr>
          <a:prstGeom prst="rect">
            <a:avLst/>
          </a:prstGeom>
        </p:spPr>
        <p:txBody>
          <a:bodyPr/>
          <a:lstStyle/>
          <a:p>
            <a:r>
              <a:t>WhistleBlowing platform - Directive (EU) 2019/1937</a:t>
            </a:r>
          </a:p>
        </p:txBody>
      </p:sp>
      <p:pic>
        <p:nvPicPr>
          <p:cNvPr id="3" name="Immagine 2" descr="Immagine che contiene testo, Carattere, Elementi grafici, grafica&#10;&#10;Descrizione generata automaticamente">
            <a:extLst>
              <a:ext uri="{FF2B5EF4-FFF2-40B4-BE49-F238E27FC236}">
                <a16:creationId xmlns:a16="http://schemas.microsoft.com/office/drawing/2014/main" id="{F378B34F-28C4-A6E2-06BF-8AB67FEBA6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6383" y="695739"/>
            <a:ext cx="10479024" cy="5156156"/>
          </a:xfrm>
          <a:prstGeom prst="rect">
            <a:avLst/>
          </a:prstGeom>
        </p:spPr>
      </p:pic>
    </p:spTree>
  </p:cSld>
  <p:clrMapOvr>
    <a:masterClrMapping/>
  </p:clrMapOvr>
  <p:transition spd="med" advClick="0" advTm="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100"/>
                                  </p:stCondLst>
                                  <p:iterate type="lt">
                                    <p:tmAbs val="0"/>
                                  </p:iterate>
                                  <p:childTnLst>
                                    <p:set>
                                      <p:cBhvr>
                                        <p:cTn id="6" fill="hold"/>
                                        <p:tgtEl>
                                          <p:spTgt spid="120">
                                            <p:bg/>
                                          </p:spTgt>
                                        </p:tgtEl>
                                        <p:attrNameLst>
                                          <p:attrName>style.visibility</p:attrName>
                                        </p:attrNameLst>
                                      </p:cBhvr>
                                      <p:to>
                                        <p:strVal val="visible"/>
                                      </p:to>
                                    </p:set>
                                    <p:anim calcmode="lin" valueType="num">
                                      <p:cBhvr>
                                        <p:cTn id="7" dur="1000" fill="hold"/>
                                        <p:tgtEl>
                                          <p:spTgt spid="120">
                                            <p:bg/>
                                          </p:spTgt>
                                        </p:tgtEl>
                                        <p:attrNameLst>
                                          <p:attrName>ppt_w</p:attrName>
                                        </p:attrNameLst>
                                      </p:cBhvr>
                                      <p:tavLst>
                                        <p:tav tm="0" fmla="#ppt_w*sin(2.5*pi*$)">
                                          <p:val>
                                            <p:fltVal val="0"/>
                                          </p:val>
                                        </p:tav>
                                        <p:tav tm="100000">
                                          <p:val>
                                            <p:fltVal val="1"/>
                                          </p:val>
                                        </p:tav>
                                      </p:tavLst>
                                    </p:anim>
                                    <p:anim calcmode="lin" valueType="num">
                                      <p:cBhvr>
                                        <p:cTn id="8" dur="1000" fill="hold"/>
                                        <p:tgtEl>
                                          <p:spTgt spid="120">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100"/>
                                  </p:stCondLst>
                                  <p:iterate type="lt">
                                    <p:tmAbs val="0"/>
                                  </p:iterate>
                                  <p:childTnLst>
                                    <p:set>
                                      <p:cBhvr>
                                        <p:cTn id="10" fill="hold"/>
                                        <p:tgtEl>
                                          <p:spTgt spid="120">
                                            <p:txEl>
                                              <p:pRg st="0" end="0"/>
                                            </p:txEl>
                                          </p:spTgt>
                                        </p:tgtEl>
                                        <p:attrNameLst>
                                          <p:attrName>style.visibility</p:attrName>
                                        </p:attrNameLst>
                                      </p:cBhvr>
                                      <p:to>
                                        <p:strVal val="visible"/>
                                      </p:to>
                                    </p:set>
                                    <p:animEffect transition="in" filter="fade">
                                      <p:cBhvr>
                                        <p:cTn id="11" dur="1000" fill="hold"/>
                                        <p:tgtEl>
                                          <p:spTgt spid="120">
                                            <p:txEl>
                                              <p:pRg st="0" end="0"/>
                                            </p:txEl>
                                          </p:spTgt>
                                        </p:tgtEl>
                                      </p:cBhvr>
                                    </p:animEffect>
                                    <p:anim calcmode="lin" valueType="num">
                                      <p:cBhvr>
                                        <p:cTn id="12" dur="1000" fill="hold"/>
                                        <p:tgtEl>
                                          <p:spTgt spid="120">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120">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1100"/>
                            </p:stCondLst>
                            <p:childTnLst>
                              <p:par>
                                <p:cTn id="15" presetID="1" presetClass="exit" presetSubtype="0" fill="hold" grpId="2" nodeType="afterEffect">
                                  <p:stCondLst>
                                    <p:cond delay="0"/>
                                  </p:stCondLst>
                                  <p:iterate>
                                    <p:tmAbs val="0"/>
                                  </p:iterate>
                                  <p:childTnLst>
                                    <p:set>
                                      <p:cBhvr>
                                        <p:cTn id="16" fill="hold">
                                          <p:stCondLst>
                                            <p:cond delay="0"/>
                                          </p:stCondLst>
                                        </p:cTn>
                                        <p:tgtEl>
                                          <p:spTgt spid="120">
                                            <p:txEl>
                                              <p:pRg st="0" end="0"/>
                                            </p:txEl>
                                          </p:spTgt>
                                        </p:tgtEl>
                                        <p:attrNameLst>
                                          <p:attrName>style.visibility</p:attrName>
                                        </p:attrNameLst>
                                      </p:cBhvr>
                                      <p:to>
                                        <p:strVal val="hidden"/>
                                      </p:to>
                                    </p:set>
                                  </p:childTnLst>
                                </p:cTn>
                              </p:par>
                              <p:par>
                                <p:cTn id="17" presetID="1" presetClass="exit" presetSubtype="0" fill="hold" grpId="2" nodeType="withEffect">
                                  <p:stCondLst>
                                    <p:cond delay="0"/>
                                  </p:stCondLst>
                                  <p:iterate>
                                    <p:tmAbs val="0"/>
                                  </p:iterate>
                                  <p:childTnLst>
                                    <p:set>
                                      <p:cBhvr>
                                        <p:cTn id="18" fill="hold">
                                          <p:stCondLst>
                                            <p:cond delay="0"/>
                                          </p:stCondLst>
                                        </p:cTn>
                                        <p:tgtEl>
                                          <p:spTgt spid="120">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1" build="p" animBg="1" advAuto="0"/>
      <p:bldP spid="120" grpId="2" build="p" bldLvl="5"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USER FEATURES…"/>
          <p:cNvSpPr txBox="1"/>
          <p:nvPr/>
        </p:nvSpPr>
        <p:spPr>
          <a:xfrm>
            <a:off x="2957818" y="2250270"/>
            <a:ext cx="18026189" cy="8834229"/>
          </a:xfrm>
          <a:prstGeom prst="rect">
            <a:avLst/>
          </a:prstGeom>
          <a:ln w="12700">
            <a:miter lim="400000"/>
          </a:ln>
          <a:effectLst>
            <a:outerShdw blurRad="25400" dist="38100" dir="2700000" rotWithShape="0">
              <a:srgbClr val="000000">
                <a:alpha val="64999"/>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defTabSz="619125">
              <a:defRPr sz="3750">
                <a:effectLst>
                  <a:outerShdw blurRad="38100" dist="28575" dir="5400000" rotWithShape="0">
                    <a:srgbClr val="000000"/>
                  </a:outerShdw>
                </a:effectLst>
              </a:defRPr>
            </a:pPr>
            <a:r>
              <a:t>USER FEATURES</a:t>
            </a:r>
          </a:p>
          <a:p>
            <a:pPr defTabSz="619125">
              <a:defRPr sz="3750">
                <a:effectLst>
                  <a:outerShdw blurRad="38100" dist="28575" dir="5400000" rotWithShape="0">
                    <a:srgbClr val="000000"/>
                  </a:outerShdw>
                </a:effectLst>
              </a:defRPr>
            </a:pPr>
            <a:endParaRPr/>
          </a:p>
          <a:p>
            <a:pPr marL="476250" indent="-476250" algn="l" defTabSz="619125">
              <a:buSzPct val="75000"/>
              <a:buChar char="•"/>
              <a:defRPr sz="3750">
                <a:effectLst>
                  <a:outerShdw blurRad="38100" dist="28575" dir="5400000" rotWithShape="0">
                    <a:srgbClr val="000000"/>
                  </a:outerShdw>
                </a:effectLst>
              </a:defRPr>
            </a:pPr>
            <a:r>
              <a:t>Interamente gestibile da web</a:t>
            </a:r>
          </a:p>
          <a:p>
            <a:pPr marL="476250" indent="-476250" algn="l" defTabSz="619125">
              <a:buSzPct val="75000"/>
              <a:buChar char="•"/>
              <a:defRPr sz="3750">
                <a:effectLst>
                  <a:outerShdw blurRad="38100" dist="28575" dir="5400000" rotWithShape="0">
                    <a:srgbClr val="000000"/>
                  </a:outerShdw>
                </a:effectLst>
              </a:defRPr>
            </a:pPr>
            <a:r>
              <a:t>Supporto per più di 90 lingue </a:t>
            </a:r>
          </a:p>
          <a:p>
            <a:pPr marL="476250" indent="-476250" algn="l" defTabSz="619125">
              <a:buSzPct val="75000"/>
              <a:buChar char="•"/>
              <a:defRPr sz="3750">
                <a:effectLst>
                  <a:outerShdw blurRad="38100" dist="28575" dir="5400000" rotWithShape="0">
                    <a:srgbClr val="000000"/>
                  </a:outerShdw>
                </a:effectLst>
              </a:defRPr>
            </a:pPr>
            <a:r>
              <a:t>Supporto per l'assegnazione e la creazione di stati di gestione dei casi</a:t>
            </a:r>
          </a:p>
          <a:p>
            <a:pPr marL="476250" indent="-476250" algn="l" defTabSz="619125">
              <a:buSzPct val="75000"/>
              <a:buChar char="•"/>
              <a:defRPr sz="3750">
                <a:effectLst>
                  <a:outerShdw blurRad="38100" dist="28575" dir="5400000" rotWithShape="0">
                    <a:srgbClr val="000000"/>
                  </a:outerShdw>
                </a:effectLst>
              </a:defRPr>
            </a:pPr>
            <a:r>
              <a:t>Front-End personalizzabile (logo, colore, stili, carattere, testo)</a:t>
            </a:r>
          </a:p>
          <a:p>
            <a:pPr marL="476250" indent="-476250" algn="l" defTabSz="619125">
              <a:buSzPct val="75000"/>
              <a:buChar char="•"/>
              <a:defRPr sz="3750">
                <a:effectLst>
                  <a:outerShdw blurRad="38100" dist="28575" dir="5400000" rotWithShape="0">
                    <a:srgbClr val="000000"/>
                  </a:outerShdw>
                </a:effectLst>
              </a:defRPr>
            </a:pPr>
            <a:r>
              <a:t>Gestione di più siti di segnalazione da un'unica dashboard (holding + controllate)</a:t>
            </a:r>
          </a:p>
          <a:p>
            <a:pPr marL="476250" indent="-476250" algn="l" defTabSz="619125">
              <a:buSzPct val="75000"/>
              <a:buChar char="•"/>
              <a:defRPr sz="3750">
                <a:effectLst>
                  <a:outerShdw blurRad="38100" dist="28575" dir="5400000" rotWithShape="0">
                    <a:srgbClr val="000000"/>
                  </a:outerShdw>
                </a:effectLst>
              </a:defRPr>
            </a:pPr>
            <a:r>
              <a:t>Possibilità di lasciare che siano gli informatori a decidere se e quando dichiarare in modo confidenziale la propria identità</a:t>
            </a:r>
          </a:p>
          <a:p>
            <a:pPr marL="476250" indent="-476250" algn="l" defTabSz="619125">
              <a:buSzPct val="75000"/>
              <a:buChar char="•"/>
              <a:defRPr sz="3750">
                <a:effectLst>
                  <a:outerShdw blurRad="38100" dist="28575" dir="5400000" rotWithShape="0">
                    <a:srgbClr val="000000"/>
                  </a:outerShdw>
                </a:effectLst>
              </a:defRPr>
            </a:pPr>
            <a:r>
              <a:t>Scambio file multimediali con l'informatore</a:t>
            </a:r>
          </a:p>
          <a:p>
            <a:pPr marL="476250" indent="-476250" algn="l" defTabSz="619125">
              <a:buSzPct val="75000"/>
              <a:buChar char="•"/>
              <a:defRPr sz="3750">
                <a:effectLst>
                  <a:outerShdw blurRad="38100" dist="28575" dir="5400000" rotWithShape="0">
                    <a:srgbClr val="000000"/>
                  </a:outerShdw>
                </a:effectLst>
              </a:defRPr>
            </a:pPr>
            <a:r>
              <a:t>Chat con l'informatore per discutere la segnalazione</a:t>
            </a:r>
          </a:p>
          <a:p>
            <a:pPr marL="476250" indent="-476250" algn="l" defTabSz="619125">
              <a:buSzPct val="75000"/>
              <a:buChar char="•"/>
              <a:defRPr sz="3750">
                <a:effectLst>
                  <a:outerShdw blurRad="38100" dist="28575" dir="5400000" rotWithShape="0">
                    <a:srgbClr val="000000"/>
                  </a:outerShdw>
                </a:effectLst>
              </a:defRPr>
            </a:pPr>
            <a:r>
              <a:t>Personalizzazione dei questionari</a:t>
            </a:r>
          </a:p>
          <a:p>
            <a:pPr marL="476250" indent="-476250" algn="l" defTabSz="619125">
              <a:buSzPct val="75000"/>
              <a:buChar char="•"/>
              <a:defRPr sz="3750">
                <a:effectLst>
                  <a:outerShdw blurRad="38100" dist="28575" dir="5400000" rotWithShape="0">
                    <a:srgbClr val="000000"/>
                  </a:outerShdw>
                </a:effectLst>
              </a:defRPr>
            </a:pPr>
            <a:r>
              <a:t>Interfaccia destinatario semplice per ricevere e analizzare report</a:t>
            </a:r>
          </a:p>
          <a:p>
            <a:pPr defTabSz="619125">
              <a:defRPr sz="3750">
                <a:effectLst>
                  <a:outerShdw blurRad="38100" dist="28575" dir="5400000" rotWithShape="0">
                    <a:srgbClr val="000000"/>
                  </a:outerShdw>
                </a:effectLst>
              </a:defRPr>
            </a:pPr>
            <a:endParaRPr/>
          </a:p>
        </p:txBody>
      </p:sp>
      <p:sp>
        <p:nvSpPr>
          <p:cNvPr id="144" name="Le caratteristiche tecniche della soluzione"/>
          <p:cNvSpPr txBox="1"/>
          <p:nvPr/>
        </p:nvSpPr>
        <p:spPr>
          <a:xfrm>
            <a:off x="2957818" y="704719"/>
            <a:ext cx="18026189" cy="11226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544830">
              <a:defRPr sz="6600" b="1">
                <a:effectLst>
                  <a:outerShdw blurRad="33528" dist="25146" dir="5400000" rotWithShape="0">
                    <a:srgbClr val="000000"/>
                  </a:outerShdw>
                </a:effectLst>
                <a:latin typeface="Helvetica Neue"/>
                <a:ea typeface="Helvetica Neue"/>
                <a:cs typeface="Helvetica Neue"/>
                <a:sym typeface="Helvetica Neue"/>
              </a:defRPr>
            </a:lvl1pPr>
          </a:lstStyle>
          <a:p>
            <a:r>
              <a:t>Le caratteristiche tecniche della soluzione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xit" presetSubtype="32" fill="hold" grpId="1" nodeType="afterEffect">
                                  <p:stCondLst>
                                    <p:cond delay="0"/>
                                  </p:stCondLst>
                                  <p:iterate>
                                    <p:tmAbs val="0"/>
                                  </p:iterate>
                                  <p:childTnLst>
                                    <p:anim calcmode="lin" valueType="num">
                                      <p:cBhvr>
                                        <p:cTn id="6" dur="2500" fill="hold"/>
                                        <p:tgtEl>
                                          <p:spTgt spid="143"/>
                                        </p:tgtEl>
                                        <p:attrNameLst>
                                          <p:attrName>ppt_w</p:attrName>
                                        </p:attrNameLst>
                                      </p:cBhvr>
                                      <p:tavLst>
                                        <p:tav tm="0">
                                          <p:val>
                                            <p:strVal val="ppt_w"/>
                                          </p:val>
                                        </p:tav>
                                        <p:tav tm="100000">
                                          <p:val>
                                            <p:fltVal val="0"/>
                                          </p:val>
                                        </p:tav>
                                      </p:tavLst>
                                    </p:anim>
                                    <p:anim calcmode="lin" valueType="num">
                                      <p:cBhvr>
                                        <p:cTn id="7" dur="2500" fill="hold"/>
                                        <p:tgtEl>
                                          <p:spTgt spid="143"/>
                                        </p:tgtEl>
                                        <p:attrNameLst>
                                          <p:attrName>ppt_h</p:attrName>
                                        </p:attrNameLst>
                                      </p:cBhvr>
                                      <p:tavLst>
                                        <p:tav tm="0">
                                          <p:val>
                                            <p:strVal val="ppt_h"/>
                                          </p:val>
                                        </p:tav>
                                        <p:tav tm="100000">
                                          <p:val>
                                            <p:fltVal val="0"/>
                                          </p:val>
                                        </p:tav>
                                      </p:tavLst>
                                    </p:anim>
                                    <p:set>
                                      <p:cBhvr>
                                        <p:cTn id="8" fill="hold">
                                          <p:stCondLst>
                                            <p:cond delay="2499"/>
                                          </p:stCondLst>
                                        </p:cTn>
                                        <p:tgtEl>
                                          <p:spTgt spid="143"/>
                                        </p:tgtEl>
                                        <p:attrNameLst>
                                          <p:attrName>style.visibility</p:attrName>
                                        </p:attrNameLst>
                                      </p:cBhvr>
                                      <p:to>
                                        <p:strVal val="hidden"/>
                                      </p:to>
                                    </p:set>
                                  </p:childTnLst>
                                </p:cTn>
                              </p:par>
                            </p:childTnLst>
                          </p:cTn>
                        </p:par>
                        <p:par>
                          <p:cTn id="9" fill="hold">
                            <p:stCondLst>
                              <p:cond delay="2500"/>
                            </p:stCondLst>
                            <p:childTnLst>
                              <p:par>
                                <p:cTn id="10" presetID="23" presetClass="entr" presetSubtype="16" fill="hold" grpId="2" nodeType="afterEffect">
                                  <p:stCondLst>
                                    <p:cond delay="200"/>
                                  </p:stCondLst>
                                  <p:iterate>
                                    <p:tmAbs val="0"/>
                                  </p:iterate>
                                  <p:childTnLst>
                                    <p:set>
                                      <p:cBhvr>
                                        <p:cTn id="11" fill="hold"/>
                                        <p:tgtEl>
                                          <p:spTgt spid="144"/>
                                        </p:tgtEl>
                                        <p:attrNameLst>
                                          <p:attrName>style.visibility</p:attrName>
                                        </p:attrNameLst>
                                      </p:cBhvr>
                                      <p:to>
                                        <p:strVal val="visible"/>
                                      </p:to>
                                    </p:set>
                                    <p:anim calcmode="lin" valueType="num">
                                      <p:cBhvr>
                                        <p:cTn id="12" dur="2500" fill="hold"/>
                                        <p:tgtEl>
                                          <p:spTgt spid="144"/>
                                        </p:tgtEl>
                                        <p:attrNameLst>
                                          <p:attrName>ppt_w</p:attrName>
                                        </p:attrNameLst>
                                      </p:cBhvr>
                                      <p:tavLst>
                                        <p:tav tm="0">
                                          <p:val>
                                            <p:fltVal val="0"/>
                                          </p:val>
                                        </p:tav>
                                        <p:tav tm="100000">
                                          <p:val>
                                            <p:strVal val="#ppt_w"/>
                                          </p:val>
                                        </p:tav>
                                      </p:tavLst>
                                    </p:anim>
                                    <p:anim calcmode="lin" valueType="num">
                                      <p:cBhvr>
                                        <p:cTn id="13" dur="2500" fill="hold"/>
                                        <p:tgtEl>
                                          <p:spTgt spid="1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1" animBg="1" advAuto="0"/>
      <p:bldP spid="144"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Schermata 2023-11-10 alle 16.29.26.png" descr="Schermata 2023-11-10 alle 16.29.26.png"/>
          <p:cNvPicPr>
            <a:picLocks noChangeAspect="1"/>
          </p:cNvPicPr>
          <p:nvPr/>
        </p:nvPicPr>
        <p:blipFill>
          <a:blip r:embed="rId2"/>
          <a:stretch>
            <a:fillRect/>
          </a:stretch>
        </p:blipFill>
        <p:spPr>
          <a:xfrm>
            <a:off x="2594040" y="2069117"/>
            <a:ext cx="19568309" cy="8372580"/>
          </a:xfrm>
          <a:prstGeom prst="rect">
            <a:avLst/>
          </a:prstGeom>
          <a:ln w="12700">
            <a:miter lim="400000"/>
          </a:ln>
        </p:spPr>
      </p:pic>
      <p:sp>
        <p:nvSpPr>
          <p:cNvPr id="147" name="Segnalante"/>
          <p:cNvSpPr txBox="1"/>
          <p:nvPr/>
        </p:nvSpPr>
        <p:spPr>
          <a:xfrm>
            <a:off x="1834535" y="671270"/>
            <a:ext cx="18026189" cy="1122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544830">
              <a:defRPr sz="6600" b="1">
                <a:effectLst>
                  <a:outerShdw blurRad="33528" dist="25146" dir="5400000" rotWithShape="0">
                    <a:srgbClr val="000000"/>
                  </a:outerShdw>
                </a:effectLst>
                <a:latin typeface="Helvetica Neue"/>
                <a:ea typeface="Helvetica Neue"/>
                <a:cs typeface="Helvetica Neue"/>
                <a:sym typeface="Helvetica Neue"/>
              </a:defRPr>
            </a:lvl1pPr>
          </a:lstStyle>
          <a:p>
            <a:r>
              <a:t>Segnalante</a:t>
            </a:r>
          </a:p>
        </p:txBody>
      </p:sp>
      <p:sp>
        <p:nvSpPr>
          <p:cNvPr id="148" name="Rettangolo"/>
          <p:cNvSpPr/>
          <p:nvPr/>
        </p:nvSpPr>
        <p:spPr>
          <a:xfrm>
            <a:off x="2693131" y="2304239"/>
            <a:ext cx="4657582" cy="2053821"/>
          </a:xfrm>
          <a:prstGeom prst="rect">
            <a:avLst/>
          </a:prstGeom>
          <a:solidFill>
            <a:srgbClr val="FFFFFF"/>
          </a:solidFill>
          <a:ln w="12700">
            <a:miter lim="400000"/>
          </a:ln>
        </p:spPr>
        <p:txBody>
          <a:bodyPr lIns="50800" tIns="50800" rIns="50800" bIns="50800" anchor="ctr"/>
          <a:lstStyle/>
          <a:p>
            <a:pPr>
              <a:defRPr sz="5000"/>
            </a:pPr>
            <a:endParaRPr/>
          </a:p>
        </p:txBody>
      </p:sp>
      <p:sp>
        <p:nvSpPr>
          <p:cNvPr id="149" name="Rettangolo"/>
          <p:cNvSpPr/>
          <p:nvPr/>
        </p:nvSpPr>
        <p:spPr>
          <a:xfrm>
            <a:off x="2782031" y="2431239"/>
            <a:ext cx="1628920" cy="5108877"/>
          </a:xfrm>
          <a:prstGeom prst="rect">
            <a:avLst/>
          </a:prstGeom>
          <a:solidFill>
            <a:srgbClr val="FFFFFF"/>
          </a:solidFill>
          <a:ln w="12700">
            <a:miter lim="400000"/>
          </a:ln>
        </p:spPr>
        <p:txBody>
          <a:bodyPr lIns="50800" tIns="50800" rIns="50800" bIns="50800" anchor="ctr"/>
          <a:lstStyle/>
          <a:p>
            <a:pPr>
              <a:defRPr sz="5000"/>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200"/>
                                  </p:stCondLst>
                                  <p:iterate>
                                    <p:tmAbs val="0"/>
                                  </p:iterate>
                                  <p:childTnLst>
                                    <p:set>
                                      <p:cBhvr>
                                        <p:cTn id="6" fill="hold"/>
                                        <p:tgtEl>
                                          <p:spTgt spid="147"/>
                                        </p:tgtEl>
                                        <p:attrNameLst>
                                          <p:attrName>style.visibility</p:attrName>
                                        </p:attrNameLst>
                                      </p:cBhvr>
                                      <p:to>
                                        <p:strVal val="visible"/>
                                      </p:to>
                                    </p:set>
                                    <p:anim calcmode="lin" valueType="num">
                                      <p:cBhvr>
                                        <p:cTn id="7" dur="2500" fill="hold"/>
                                        <p:tgtEl>
                                          <p:spTgt spid="147"/>
                                        </p:tgtEl>
                                        <p:attrNameLst>
                                          <p:attrName>ppt_w</p:attrName>
                                        </p:attrNameLst>
                                      </p:cBhvr>
                                      <p:tavLst>
                                        <p:tav tm="0">
                                          <p:val>
                                            <p:fltVal val="0"/>
                                          </p:val>
                                        </p:tav>
                                        <p:tav tm="100000">
                                          <p:val>
                                            <p:strVal val="#ppt_w"/>
                                          </p:val>
                                        </p:tav>
                                      </p:tavLst>
                                    </p:anim>
                                    <p:anim calcmode="lin" valueType="num">
                                      <p:cBhvr>
                                        <p:cTn id="8" dur="2500" fill="hold"/>
                                        <p:tgtEl>
                                          <p:spTgt spid="1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1.png" descr="1.png"/>
          <p:cNvPicPr>
            <a:picLocks noChangeAspect="1"/>
          </p:cNvPicPr>
          <p:nvPr/>
        </p:nvPicPr>
        <p:blipFill>
          <a:blip r:embed="rId2"/>
          <a:stretch>
            <a:fillRect/>
          </a:stretch>
        </p:blipFill>
        <p:spPr>
          <a:xfrm>
            <a:off x="1427521" y="1038656"/>
            <a:ext cx="16341222" cy="6691349"/>
          </a:xfrm>
          <a:prstGeom prst="rect">
            <a:avLst/>
          </a:prstGeom>
          <a:ln w="12700">
            <a:miter lim="400000"/>
          </a:ln>
        </p:spPr>
      </p:pic>
      <p:pic>
        <p:nvPicPr>
          <p:cNvPr id="152" name="2.png" descr="2.png"/>
          <p:cNvPicPr>
            <a:picLocks noChangeAspect="1"/>
          </p:cNvPicPr>
          <p:nvPr/>
        </p:nvPicPr>
        <p:blipFill>
          <a:blip r:embed="rId3"/>
          <a:stretch>
            <a:fillRect/>
          </a:stretch>
        </p:blipFill>
        <p:spPr>
          <a:xfrm>
            <a:off x="1443148" y="6605515"/>
            <a:ext cx="16309968" cy="6159494"/>
          </a:xfrm>
          <a:prstGeom prst="rect">
            <a:avLst/>
          </a:prstGeom>
          <a:ln w="12700">
            <a:miter lim="400000"/>
          </a:ln>
        </p:spPr>
      </p:pic>
      <p:sp>
        <p:nvSpPr>
          <p:cNvPr id="153" name="Rettangolo"/>
          <p:cNvSpPr/>
          <p:nvPr/>
        </p:nvSpPr>
        <p:spPr>
          <a:xfrm>
            <a:off x="1522432" y="1824070"/>
            <a:ext cx="4657582" cy="2299851"/>
          </a:xfrm>
          <a:prstGeom prst="rect">
            <a:avLst/>
          </a:prstGeom>
          <a:solidFill>
            <a:srgbClr val="FFFFFF"/>
          </a:solidFill>
          <a:ln w="12700">
            <a:miter lim="400000"/>
          </a:ln>
        </p:spPr>
        <p:txBody>
          <a:bodyPr lIns="50800" tIns="50800" rIns="50800" bIns="50800" anchor="ctr"/>
          <a:lstStyle/>
          <a:p>
            <a:pPr>
              <a:defRPr sz="5000"/>
            </a:pPr>
            <a:endParaRPr/>
          </a:p>
        </p:txBody>
      </p:sp>
      <p:sp>
        <p:nvSpPr>
          <p:cNvPr id="154" name="Rettangolo"/>
          <p:cNvSpPr/>
          <p:nvPr/>
        </p:nvSpPr>
        <p:spPr>
          <a:xfrm>
            <a:off x="1488983" y="1043190"/>
            <a:ext cx="1540333" cy="2053820"/>
          </a:xfrm>
          <a:prstGeom prst="rect">
            <a:avLst/>
          </a:prstGeom>
          <a:solidFill>
            <a:srgbClr val="FFFFFF"/>
          </a:solidFill>
          <a:ln w="12700">
            <a:miter lim="400000"/>
          </a:ln>
        </p:spPr>
        <p:txBody>
          <a:bodyPr lIns="50800" tIns="50800" rIns="50800" bIns="50800" anchor="ctr"/>
          <a:lstStyle/>
          <a:p>
            <a:pPr>
              <a:defRPr sz="5000"/>
            </a:pP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Schermata 2023-11-10 alle 16.40.33.png" descr="Schermata 2023-11-10 alle 16.40.33.png"/>
          <p:cNvPicPr>
            <a:picLocks noChangeAspect="1"/>
          </p:cNvPicPr>
          <p:nvPr/>
        </p:nvPicPr>
        <p:blipFill>
          <a:blip r:embed="rId2"/>
          <a:stretch>
            <a:fillRect/>
          </a:stretch>
        </p:blipFill>
        <p:spPr>
          <a:xfrm>
            <a:off x="2770658" y="1937612"/>
            <a:ext cx="18093959" cy="8346876"/>
          </a:xfrm>
          <a:prstGeom prst="rect">
            <a:avLst/>
          </a:prstGeom>
          <a:ln w="12700">
            <a:miter lim="400000"/>
          </a:ln>
        </p:spPr>
      </p:pic>
      <p:sp>
        <p:nvSpPr>
          <p:cNvPr id="157" name="Ricevente"/>
          <p:cNvSpPr txBox="1"/>
          <p:nvPr/>
        </p:nvSpPr>
        <p:spPr>
          <a:xfrm>
            <a:off x="1834535" y="671270"/>
            <a:ext cx="18026189" cy="1122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544830">
              <a:defRPr sz="6600" b="1">
                <a:effectLst>
                  <a:outerShdw blurRad="33528" dist="25146" dir="5400000" rotWithShape="0">
                    <a:srgbClr val="000000"/>
                  </a:outerShdw>
                </a:effectLst>
                <a:latin typeface="Helvetica Neue"/>
                <a:ea typeface="Helvetica Neue"/>
                <a:cs typeface="Helvetica Neue"/>
                <a:sym typeface="Helvetica Neue"/>
              </a:defRPr>
            </a:lvl1pPr>
          </a:lstStyle>
          <a:p>
            <a:r>
              <a:t>Ricevente</a:t>
            </a:r>
          </a:p>
        </p:txBody>
      </p:sp>
      <p:sp>
        <p:nvSpPr>
          <p:cNvPr id="158" name="Rettangolo"/>
          <p:cNvSpPr/>
          <p:nvPr/>
        </p:nvSpPr>
        <p:spPr>
          <a:xfrm>
            <a:off x="2927271" y="2103548"/>
            <a:ext cx="4657582" cy="2053821"/>
          </a:xfrm>
          <a:prstGeom prst="rect">
            <a:avLst/>
          </a:prstGeom>
          <a:solidFill>
            <a:srgbClr val="FFFFFF"/>
          </a:solidFill>
          <a:ln w="12700">
            <a:miter lim="400000"/>
          </a:ln>
        </p:spPr>
        <p:txBody>
          <a:bodyPr lIns="50800" tIns="50800" rIns="50800" bIns="50800" anchor="ctr"/>
          <a:lstStyle/>
          <a:p>
            <a:pPr>
              <a:defRPr sz="5000"/>
            </a:pPr>
            <a:endParaRPr/>
          </a:p>
        </p:txBody>
      </p:sp>
      <p:sp>
        <p:nvSpPr>
          <p:cNvPr id="159" name="Rettangolo"/>
          <p:cNvSpPr/>
          <p:nvPr/>
        </p:nvSpPr>
        <p:spPr>
          <a:xfrm>
            <a:off x="2760028" y="3207351"/>
            <a:ext cx="1836014" cy="2053821"/>
          </a:xfrm>
          <a:prstGeom prst="rect">
            <a:avLst/>
          </a:prstGeom>
          <a:solidFill>
            <a:srgbClr val="FFFFFF"/>
          </a:solidFill>
          <a:ln w="12700">
            <a:miter lim="400000"/>
          </a:ln>
        </p:spPr>
        <p:txBody>
          <a:bodyPr lIns="50800" tIns="50800" rIns="50800" bIns="50800" anchor="ctr"/>
          <a:lstStyle/>
          <a:p>
            <a:pPr>
              <a:defRPr sz="5000"/>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200"/>
                                  </p:stCondLst>
                                  <p:iterate>
                                    <p:tmAbs val="0"/>
                                  </p:iterate>
                                  <p:childTnLst>
                                    <p:set>
                                      <p:cBhvr>
                                        <p:cTn id="6" fill="hold"/>
                                        <p:tgtEl>
                                          <p:spTgt spid="157"/>
                                        </p:tgtEl>
                                        <p:attrNameLst>
                                          <p:attrName>style.visibility</p:attrName>
                                        </p:attrNameLst>
                                      </p:cBhvr>
                                      <p:to>
                                        <p:strVal val="visible"/>
                                      </p:to>
                                    </p:set>
                                    <p:anim calcmode="lin" valueType="num">
                                      <p:cBhvr>
                                        <p:cTn id="7" dur="2500" fill="hold"/>
                                        <p:tgtEl>
                                          <p:spTgt spid="157"/>
                                        </p:tgtEl>
                                        <p:attrNameLst>
                                          <p:attrName>ppt_w</p:attrName>
                                        </p:attrNameLst>
                                      </p:cBhvr>
                                      <p:tavLst>
                                        <p:tav tm="0">
                                          <p:val>
                                            <p:fltVal val="0"/>
                                          </p:val>
                                        </p:tav>
                                        <p:tav tm="100000">
                                          <p:val>
                                            <p:strVal val="#ppt_w"/>
                                          </p:val>
                                        </p:tav>
                                      </p:tavLst>
                                    </p:anim>
                                    <p:anim calcmode="lin" valueType="num">
                                      <p:cBhvr>
                                        <p:cTn id="8" dur="2500" fill="hold"/>
                                        <p:tgtEl>
                                          <p:spTgt spid="1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Schermata 2023-11-10 alle 16.42.51.png" descr="Schermata 2023-11-10 alle 16.42.51.png"/>
          <p:cNvPicPr>
            <a:picLocks noChangeAspect="1"/>
          </p:cNvPicPr>
          <p:nvPr/>
        </p:nvPicPr>
        <p:blipFill>
          <a:blip r:embed="rId2"/>
          <a:stretch>
            <a:fillRect/>
          </a:stretch>
        </p:blipFill>
        <p:spPr>
          <a:xfrm>
            <a:off x="1262212" y="743472"/>
            <a:ext cx="16903701" cy="8610601"/>
          </a:xfrm>
          <a:prstGeom prst="rect">
            <a:avLst/>
          </a:prstGeom>
          <a:ln w="12700">
            <a:miter lim="400000"/>
          </a:ln>
        </p:spPr>
      </p:pic>
      <p:pic>
        <p:nvPicPr>
          <p:cNvPr id="162" name="Schermata 2023-11-10 alle 16.43.07.png" descr="Schermata 2023-11-10 alle 16.43.07.png"/>
          <p:cNvPicPr>
            <a:picLocks noChangeAspect="1"/>
          </p:cNvPicPr>
          <p:nvPr/>
        </p:nvPicPr>
        <p:blipFill>
          <a:blip r:embed="rId3"/>
          <a:stretch>
            <a:fillRect/>
          </a:stretch>
        </p:blipFill>
        <p:spPr>
          <a:xfrm>
            <a:off x="6971463" y="8295295"/>
            <a:ext cx="16903701" cy="4711701"/>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Schermata 2023-11-10 alle 16.43.28.png" descr="Schermata 2023-11-10 alle 16.43.28.png"/>
          <p:cNvPicPr>
            <a:picLocks noChangeAspect="1"/>
          </p:cNvPicPr>
          <p:nvPr/>
        </p:nvPicPr>
        <p:blipFill>
          <a:blip r:embed="rId2"/>
          <a:stretch>
            <a:fillRect/>
          </a:stretch>
        </p:blipFill>
        <p:spPr>
          <a:xfrm>
            <a:off x="2220478" y="1440875"/>
            <a:ext cx="19943044" cy="8392959"/>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LEGAL FEATURES…"/>
          <p:cNvSpPr txBox="1"/>
          <p:nvPr/>
        </p:nvSpPr>
        <p:spPr>
          <a:xfrm>
            <a:off x="2957818" y="2250270"/>
            <a:ext cx="18026189" cy="8834229"/>
          </a:xfrm>
          <a:prstGeom prst="rect">
            <a:avLst/>
          </a:prstGeom>
          <a:ln w="12700">
            <a:miter lim="400000"/>
          </a:ln>
          <a:effectLst>
            <a:outerShdw blurRad="25400" dist="38100" dir="2700000" rotWithShape="0">
              <a:srgbClr val="000000">
                <a:alpha val="64999"/>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defTabSz="718184">
              <a:defRPr sz="4350">
                <a:effectLst>
                  <a:outerShdw blurRad="44196" dist="33147" dir="5400000" rotWithShape="0">
                    <a:srgbClr val="000000"/>
                  </a:outerShdw>
                </a:effectLst>
              </a:defRPr>
            </a:pPr>
            <a:r>
              <a:t>LEGAL FEATURES</a:t>
            </a:r>
          </a:p>
          <a:p>
            <a:pPr defTabSz="718184">
              <a:defRPr sz="4350">
                <a:effectLst>
                  <a:outerShdw blurRad="44196" dist="33147" dir="5400000" rotWithShape="0">
                    <a:srgbClr val="000000"/>
                  </a:outerShdw>
                </a:effectLst>
              </a:defRPr>
            </a:pPr>
            <a:endParaRPr/>
          </a:p>
          <a:p>
            <a:pPr marL="552450" indent="-552450" algn="l" defTabSz="718184">
              <a:buSzPct val="75000"/>
              <a:buChar char="•"/>
              <a:defRPr sz="4350">
                <a:effectLst>
                  <a:outerShdw blurRad="44196" dist="33147" dir="5400000" rotWithShape="0">
                    <a:srgbClr val="000000"/>
                  </a:outerShdw>
                </a:effectLst>
              </a:defRPr>
            </a:pPr>
            <a:r>
              <a:t>Questionari guidati per la compliance normativa</a:t>
            </a:r>
          </a:p>
          <a:p>
            <a:pPr marL="552450" indent="-552450" algn="l" defTabSz="718184">
              <a:buSzPct val="75000"/>
              <a:buChar char="•"/>
              <a:defRPr sz="4350">
                <a:effectLst>
                  <a:outerShdw blurRad="44196" dist="33147" dir="5400000" rotWithShape="0">
                    <a:srgbClr val="000000"/>
                  </a:outerShdw>
                </a:effectLst>
              </a:defRPr>
            </a:pPr>
            <a:r>
              <a:t>Flusso di lavoro di segnalazione condizionale dell'identità dell'informatore</a:t>
            </a:r>
          </a:p>
          <a:p>
            <a:pPr marL="552450" indent="-552450" algn="l" defTabSz="718184">
              <a:buSzPct val="75000"/>
              <a:buChar char="•"/>
              <a:defRPr sz="4350">
                <a:effectLst>
                  <a:outerShdw blurRad="44196" dist="33147" dir="5400000" rotWithShape="0">
                    <a:srgbClr val="000000"/>
                  </a:outerShdw>
                </a:effectLst>
              </a:defRPr>
            </a:pPr>
            <a:r>
              <a:t>Conforme alla norma ISO 37002 e alla Direttiva UE 2019/1937</a:t>
            </a:r>
          </a:p>
          <a:p>
            <a:pPr marL="552450" indent="-552450" algn="l" defTabSz="718184">
              <a:buSzPct val="75000"/>
              <a:buChar char="•"/>
              <a:defRPr sz="4350">
                <a:effectLst>
                  <a:outerShdw blurRad="44196" dist="33147" dir="5400000" rotWithShape="0">
                    <a:srgbClr val="000000"/>
                  </a:outerShdw>
                </a:effectLst>
              </a:defRPr>
            </a:pPr>
            <a:r>
              <a:t>Politiche di conservazione dei dati configurabili secondo GDPR</a:t>
            </a:r>
          </a:p>
          <a:p>
            <a:pPr marL="552450" indent="-552450" algn="l" defTabSz="718184">
              <a:buSzPct val="75000"/>
              <a:buChar char="•"/>
              <a:defRPr sz="4350">
                <a:effectLst>
                  <a:outerShdw blurRad="44196" dist="33147" dir="5400000" rotWithShape="0">
                    <a:srgbClr val="000000"/>
                  </a:outerShdw>
                </a:effectLst>
              </a:defRPr>
            </a:pPr>
            <a:r>
              <a:t>Modulo di abbonamento conforme al GDPR per i nuovi utenti dei servizi SaaS</a:t>
            </a:r>
          </a:p>
          <a:p>
            <a:pPr marL="552450" indent="-552450" algn="l" defTabSz="718184">
              <a:buSzPct val="75000"/>
              <a:buChar char="•"/>
              <a:defRPr sz="4350">
                <a:effectLst>
                  <a:outerShdw blurRad="44196" dist="33147" dir="5400000" rotWithShape="0">
                    <a:srgbClr val="000000"/>
                  </a:outerShdw>
                </a:effectLst>
              </a:defRPr>
            </a:pPr>
            <a:r>
              <a:t>Nessun registro degli indirizzi IP</a:t>
            </a:r>
          </a:p>
          <a:p>
            <a:pPr marL="552450" indent="-552450" algn="l" defTabSz="718184">
              <a:buSzPct val="75000"/>
              <a:buChar char="•"/>
              <a:defRPr sz="4350">
                <a:effectLst>
                  <a:outerShdw blurRad="44196" dist="33147" dir="5400000" rotWithShape="0">
                    <a:srgbClr val="000000"/>
                  </a:outerShdw>
                </a:effectLst>
              </a:defRPr>
            </a:pPr>
            <a:r>
              <a:t>Licenza AGPL 3.0 approvata OSI per software</a:t>
            </a:r>
          </a:p>
          <a:p>
            <a:pPr algn="l" defTabSz="718184">
              <a:defRPr sz="4350">
                <a:effectLst>
                  <a:outerShdw blurRad="44196" dist="33147" dir="5400000" rotWithShape="0">
                    <a:srgbClr val="000000"/>
                  </a:outerShdw>
                </a:effectLst>
              </a:defRPr>
            </a:pPr>
            <a:endParaRPr/>
          </a:p>
          <a:p>
            <a:pPr defTabSz="718184">
              <a:defRPr sz="4350">
                <a:effectLst>
                  <a:outerShdw blurRad="44196" dist="33147" dir="5400000" rotWithShape="0">
                    <a:srgbClr val="000000"/>
                  </a:outerShdw>
                </a:effectLst>
              </a:defRPr>
            </a:pPr>
            <a:endParaRPr/>
          </a:p>
        </p:txBody>
      </p:sp>
      <p:sp>
        <p:nvSpPr>
          <p:cNvPr id="167" name="Le caratteristiche tecniche della soluzione"/>
          <p:cNvSpPr txBox="1"/>
          <p:nvPr/>
        </p:nvSpPr>
        <p:spPr>
          <a:xfrm>
            <a:off x="2957818" y="704719"/>
            <a:ext cx="18026189" cy="11226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544830">
              <a:defRPr sz="6600" b="1">
                <a:effectLst>
                  <a:outerShdw blurRad="33528" dist="25146" dir="5400000" rotWithShape="0">
                    <a:srgbClr val="000000"/>
                  </a:outerShdw>
                </a:effectLst>
                <a:latin typeface="Helvetica Neue"/>
                <a:ea typeface="Helvetica Neue"/>
                <a:cs typeface="Helvetica Neue"/>
                <a:sym typeface="Helvetica Neue"/>
              </a:defRPr>
            </a:lvl1pPr>
          </a:lstStyle>
          <a:p>
            <a:r>
              <a:t>Le caratteristiche tecniche della soluzione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xit" presetSubtype="32" fill="hold" grpId="1" nodeType="afterEffect">
                                  <p:stCondLst>
                                    <p:cond delay="0"/>
                                  </p:stCondLst>
                                  <p:iterate>
                                    <p:tmAbs val="0"/>
                                  </p:iterate>
                                  <p:childTnLst>
                                    <p:anim calcmode="lin" valueType="num">
                                      <p:cBhvr>
                                        <p:cTn id="6" dur="2500" fill="hold"/>
                                        <p:tgtEl>
                                          <p:spTgt spid="166"/>
                                        </p:tgtEl>
                                        <p:attrNameLst>
                                          <p:attrName>ppt_w</p:attrName>
                                        </p:attrNameLst>
                                      </p:cBhvr>
                                      <p:tavLst>
                                        <p:tav tm="0">
                                          <p:val>
                                            <p:strVal val="ppt_w"/>
                                          </p:val>
                                        </p:tav>
                                        <p:tav tm="100000">
                                          <p:val>
                                            <p:fltVal val="0"/>
                                          </p:val>
                                        </p:tav>
                                      </p:tavLst>
                                    </p:anim>
                                    <p:anim calcmode="lin" valueType="num">
                                      <p:cBhvr>
                                        <p:cTn id="7" dur="2500" fill="hold"/>
                                        <p:tgtEl>
                                          <p:spTgt spid="166"/>
                                        </p:tgtEl>
                                        <p:attrNameLst>
                                          <p:attrName>ppt_h</p:attrName>
                                        </p:attrNameLst>
                                      </p:cBhvr>
                                      <p:tavLst>
                                        <p:tav tm="0">
                                          <p:val>
                                            <p:strVal val="ppt_h"/>
                                          </p:val>
                                        </p:tav>
                                        <p:tav tm="100000">
                                          <p:val>
                                            <p:fltVal val="0"/>
                                          </p:val>
                                        </p:tav>
                                      </p:tavLst>
                                    </p:anim>
                                    <p:set>
                                      <p:cBhvr>
                                        <p:cTn id="8" fill="hold">
                                          <p:stCondLst>
                                            <p:cond delay="2499"/>
                                          </p:stCondLst>
                                        </p:cTn>
                                        <p:tgtEl>
                                          <p:spTgt spid="166"/>
                                        </p:tgtEl>
                                        <p:attrNameLst>
                                          <p:attrName>style.visibility</p:attrName>
                                        </p:attrNameLst>
                                      </p:cBhvr>
                                      <p:to>
                                        <p:strVal val="hidden"/>
                                      </p:to>
                                    </p:set>
                                  </p:childTnLst>
                                </p:cTn>
                              </p:par>
                            </p:childTnLst>
                          </p:cTn>
                        </p:par>
                        <p:par>
                          <p:cTn id="9" fill="hold">
                            <p:stCondLst>
                              <p:cond delay="2500"/>
                            </p:stCondLst>
                            <p:childTnLst>
                              <p:par>
                                <p:cTn id="10" presetID="23" presetClass="entr" presetSubtype="16" fill="hold" grpId="2" nodeType="afterEffect">
                                  <p:stCondLst>
                                    <p:cond delay="200"/>
                                  </p:stCondLst>
                                  <p:iterate>
                                    <p:tmAbs val="0"/>
                                  </p:iterate>
                                  <p:childTnLst>
                                    <p:set>
                                      <p:cBhvr>
                                        <p:cTn id="11" fill="hold"/>
                                        <p:tgtEl>
                                          <p:spTgt spid="167"/>
                                        </p:tgtEl>
                                        <p:attrNameLst>
                                          <p:attrName>style.visibility</p:attrName>
                                        </p:attrNameLst>
                                      </p:cBhvr>
                                      <p:to>
                                        <p:strVal val="visible"/>
                                      </p:to>
                                    </p:set>
                                    <p:anim calcmode="lin" valueType="num">
                                      <p:cBhvr>
                                        <p:cTn id="12" dur="2500" fill="hold"/>
                                        <p:tgtEl>
                                          <p:spTgt spid="167"/>
                                        </p:tgtEl>
                                        <p:attrNameLst>
                                          <p:attrName>ppt_w</p:attrName>
                                        </p:attrNameLst>
                                      </p:cBhvr>
                                      <p:tavLst>
                                        <p:tav tm="0">
                                          <p:val>
                                            <p:fltVal val="0"/>
                                          </p:val>
                                        </p:tav>
                                        <p:tav tm="100000">
                                          <p:val>
                                            <p:strVal val="#ppt_w"/>
                                          </p:val>
                                        </p:tav>
                                      </p:tavLst>
                                    </p:anim>
                                    <p:anim calcmode="lin" valueType="num">
                                      <p:cBhvr>
                                        <p:cTn id="13" dur="2500" fill="hold"/>
                                        <p:tgtEl>
                                          <p:spTgt spid="1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1" animBg="1" advAuto="0"/>
      <p:bldP spid="167" grpId="2"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CHNICAL FEATURES…"/>
          <p:cNvSpPr txBox="1"/>
          <p:nvPr/>
        </p:nvSpPr>
        <p:spPr>
          <a:xfrm>
            <a:off x="2957818" y="2250270"/>
            <a:ext cx="18026189" cy="8834229"/>
          </a:xfrm>
          <a:prstGeom prst="rect">
            <a:avLst/>
          </a:prstGeom>
          <a:ln w="12700">
            <a:miter lim="400000"/>
          </a:ln>
          <a:effectLst>
            <a:outerShdw blurRad="25400" dist="38100" dir="2700000" rotWithShape="0">
              <a:srgbClr val="000000">
                <a:alpha val="64999"/>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defTabSz="594360">
              <a:defRPr sz="3600">
                <a:effectLst>
                  <a:outerShdw blurRad="36576" dist="27432" dir="5400000" rotWithShape="0">
                    <a:srgbClr val="000000"/>
                  </a:outerShdw>
                </a:effectLst>
              </a:defRPr>
            </a:pPr>
            <a:r>
              <a:t>TECHNICAL FEATURES</a:t>
            </a:r>
          </a:p>
          <a:p>
            <a:pPr marL="457200" indent="-457200" algn="l" defTabSz="594360">
              <a:buSzPct val="75000"/>
              <a:buChar char="•"/>
              <a:defRPr sz="3600">
                <a:effectLst>
                  <a:outerShdw blurRad="36576" dist="27432" dir="5400000" rotWithShape="0">
                    <a:srgbClr val="000000"/>
                  </a:outerShdw>
                </a:effectLst>
              </a:defRPr>
            </a:pPr>
            <a:endParaRPr/>
          </a:p>
          <a:p>
            <a:pPr marL="457200" indent="-457200" algn="l" defTabSz="594360">
              <a:buSzPct val="75000"/>
              <a:buChar char="•"/>
              <a:defRPr sz="3600">
                <a:effectLst>
                  <a:outerShdw blurRad="36576" dist="27432" dir="5400000" rotWithShape="0">
                    <a:srgbClr val="000000"/>
                  </a:outerShdw>
                </a:effectLst>
              </a:defRPr>
            </a:pPr>
            <a:r>
              <a:t>Registrazione automatica gratuita del certificato digitale (Let's Encrypt)</a:t>
            </a:r>
          </a:p>
          <a:p>
            <a:pPr marL="457200" indent="-457200" algn="l" defTabSz="594360">
              <a:buSzPct val="75000"/>
              <a:buChar char="•"/>
              <a:defRPr sz="3600">
                <a:effectLst>
                  <a:outerShdw blurRad="36576" dist="27432" dir="5400000" rotWithShape="0">
                    <a:srgbClr val="000000"/>
                  </a:outerShdw>
                </a:effectLst>
              </a:defRPr>
            </a:pPr>
            <a:r>
              <a:t>Test di penetrazione multipli con rapporti pubblici completi</a:t>
            </a:r>
          </a:p>
          <a:p>
            <a:pPr marL="457200" indent="-457200" algn="l" defTabSz="594360">
              <a:buSzPct val="75000"/>
              <a:buChar char="•"/>
              <a:defRPr sz="3600">
                <a:effectLst>
                  <a:outerShdw blurRad="36576" dist="27432" dir="5400000" rotWithShape="0">
                    <a:srgbClr val="000000"/>
                  </a:outerShdw>
                </a:effectLst>
              </a:defRPr>
            </a:pPr>
            <a:r>
              <a:t>Conforme agli standard di settore e alle migliori pratiche per la sicurezza delle applicazioni seguendo le linee guida di sicurezza OWASP</a:t>
            </a:r>
          </a:p>
          <a:p>
            <a:pPr marL="457200" indent="-457200" algn="l" defTabSz="594360">
              <a:buSzPct val="75000"/>
              <a:buChar char="•"/>
              <a:defRPr sz="3600">
                <a:effectLst>
                  <a:outerShdw blurRad="36576" dist="27432" dir="5400000" rotWithShape="0">
                    <a:srgbClr val="000000"/>
                  </a:outerShdw>
                </a:effectLst>
              </a:defRPr>
            </a:pPr>
            <a:r>
              <a:t>Supporto per l'autenticazione a due fattori (2FA) conforme allo standard TOTP RFC 6238</a:t>
            </a:r>
          </a:p>
          <a:p>
            <a:pPr marL="457200" indent="-457200" algn="l" defTabSz="594360">
              <a:buSzPct val="75000"/>
              <a:buChar char="•"/>
              <a:defRPr sz="3600">
                <a:effectLst>
                  <a:outerShdw blurRad="36576" dist="27432" dir="5400000" rotWithShape="0">
                    <a:srgbClr val="000000"/>
                  </a:outerShdw>
                </a:effectLst>
              </a:defRPr>
            </a:pPr>
            <a:r>
              <a:t>Sandboxing di rete integrato con iptables</a:t>
            </a:r>
          </a:p>
          <a:p>
            <a:pPr marL="457200" indent="-457200" algn="l" defTabSz="594360">
              <a:buSzPct val="75000"/>
              <a:buChar char="•"/>
              <a:defRPr sz="3600">
                <a:effectLst>
                  <a:outerShdw blurRad="36576" dist="27432" dir="5400000" rotWithShape="0">
                    <a:srgbClr val="000000"/>
                  </a:outerShdw>
                </a:effectLst>
              </a:defRPr>
            </a:pPr>
            <a:r>
              <a:t>Sandboxing delle applicazioni integrato con AppArmor</a:t>
            </a:r>
          </a:p>
          <a:p>
            <a:pPr marL="457200" indent="-457200" algn="l" defTabSz="594360">
              <a:buSzPct val="75000"/>
              <a:buChar char="•"/>
              <a:defRPr sz="3600">
                <a:effectLst>
                  <a:outerShdw blurRad="36576" dist="27432" dir="5400000" rotWithShape="0">
                    <a:srgbClr val="000000"/>
                  </a:outerShdw>
                </a:effectLst>
              </a:defRPr>
            </a:pPr>
            <a:r>
              <a:t>Non lascia tracce nella cache del browser</a:t>
            </a:r>
          </a:p>
          <a:p>
            <a:pPr marL="457200" indent="-457200" algn="l" defTabSz="594360">
              <a:buSzPct val="75000"/>
              <a:buChar char="•"/>
              <a:defRPr sz="3600">
                <a:effectLst>
                  <a:outerShdw blurRad="36576" dist="27432" dir="5400000" rotWithShape="0">
                    <a:srgbClr val="000000"/>
                  </a:outerShdw>
                </a:effectLst>
              </a:defRPr>
            </a:pPr>
            <a:r>
              <a:t>Protezione completa contro gli invii automatizzati (prevenzione dello spam)</a:t>
            </a:r>
          </a:p>
          <a:p>
            <a:pPr marL="457200" indent="-457200" algn="l" defTabSz="594360">
              <a:buSzPct val="75000"/>
              <a:buChar char="•"/>
              <a:defRPr sz="3600">
                <a:effectLst>
                  <a:outerShdw blurRad="36576" dist="27432" dir="5400000" rotWithShape="0">
                    <a:srgbClr val="000000"/>
                  </a:outerShdw>
                </a:effectLst>
              </a:defRPr>
            </a:pPr>
            <a:r>
              <a:t>Soggetto a peer review continua e controlli di sicurezza periodici</a:t>
            </a:r>
          </a:p>
          <a:p>
            <a:pPr marL="457200" indent="-457200" algn="l" defTabSz="594360">
              <a:buSzPct val="75000"/>
              <a:buChar char="•"/>
              <a:defRPr sz="3600">
                <a:effectLst>
                  <a:outerShdw blurRad="36576" dist="27432" dir="5400000" rotWithShape="0">
                    <a:srgbClr val="000000"/>
                  </a:outerShdw>
                </a:effectLst>
              </a:defRPr>
            </a:pPr>
            <a:r>
              <a:t>Supporto PGP per notifiche e-mail crittografate​</a:t>
            </a:r>
          </a:p>
          <a:p>
            <a:pPr defTabSz="594360">
              <a:defRPr sz="3600">
                <a:effectLst>
                  <a:outerShdw blurRad="36576" dist="27432" dir="5400000" rotWithShape="0">
                    <a:srgbClr val="000000"/>
                  </a:outerShdw>
                </a:effectLst>
              </a:defRPr>
            </a:pPr>
            <a:endParaRPr/>
          </a:p>
        </p:txBody>
      </p:sp>
      <p:sp>
        <p:nvSpPr>
          <p:cNvPr id="170" name="Le caratteristiche tecniche della soluzione"/>
          <p:cNvSpPr txBox="1"/>
          <p:nvPr/>
        </p:nvSpPr>
        <p:spPr>
          <a:xfrm>
            <a:off x="2957818" y="704719"/>
            <a:ext cx="18026189" cy="11226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544830">
              <a:defRPr sz="6600" b="1">
                <a:effectLst>
                  <a:outerShdw blurRad="33528" dist="25146" dir="5400000" rotWithShape="0">
                    <a:srgbClr val="000000"/>
                  </a:outerShdw>
                </a:effectLst>
                <a:latin typeface="Helvetica Neue"/>
                <a:ea typeface="Helvetica Neue"/>
                <a:cs typeface="Helvetica Neue"/>
                <a:sym typeface="Helvetica Neue"/>
              </a:defRPr>
            </a:lvl1pPr>
          </a:lstStyle>
          <a:p>
            <a:r>
              <a:t>Le caratteristiche tecniche della soluzione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xit" presetSubtype="32" fill="hold" grpId="1" nodeType="afterEffect">
                                  <p:stCondLst>
                                    <p:cond delay="0"/>
                                  </p:stCondLst>
                                  <p:iterate>
                                    <p:tmAbs val="0"/>
                                  </p:iterate>
                                  <p:childTnLst>
                                    <p:anim calcmode="lin" valueType="num">
                                      <p:cBhvr>
                                        <p:cTn id="6" dur="2500" fill="hold"/>
                                        <p:tgtEl>
                                          <p:spTgt spid="169"/>
                                        </p:tgtEl>
                                        <p:attrNameLst>
                                          <p:attrName>ppt_w</p:attrName>
                                        </p:attrNameLst>
                                      </p:cBhvr>
                                      <p:tavLst>
                                        <p:tav tm="0">
                                          <p:val>
                                            <p:strVal val="ppt_w"/>
                                          </p:val>
                                        </p:tav>
                                        <p:tav tm="100000">
                                          <p:val>
                                            <p:fltVal val="0"/>
                                          </p:val>
                                        </p:tav>
                                      </p:tavLst>
                                    </p:anim>
                                    <p:anim calcmode="lin" valueType="num">
                                      <p:cBhvr>
                                        <p:cTn id="7" dur="2500" fill="hold"/>
                                        <p:tgtEl>
                                          <p:spTgt spid="169"/>
                                        </p:tgtEl>
                                        <p:attrNameLst>
                                          <p:attrName>ppt_h</p:attrName>
                                        </p:attrNameLst>
                                      </p:cBhvr>
                                      <p:tavLst>
                                        <p:tav tm="0">
                                          <p:val>
                                            <p:strVal val="ppt_h"/>
                                          </p:val>
                                        </p:tav>
                                        <p:tav tm="100000">
                                          <p:val>
                                            <p:fltVal val="0"/>
                                          </p:val>
                                        </p:tav>
                                      </p:tavLst>
                                    </p:anim>
                                    <p:set>
                                      <p:cBhvr>
                                        <p:cTn id="8" fill="hold">
                                          <p:stCondLst>
                                            <p:cond delay="2499"/>
                                          </p:stCondLst>
                                        </p:cTn>
                                        <p:tgtEl>
                                          <p:spTgt spid="169"/>
                                        </p:tgtEl>
                                        <p:attrNameLst>
                                          <p:attrName>style.visibility</p:attrName>
                                        </p:attrNameLst>
                                      </p:cBhvr>
                                      <p:to>
                                        <p:strVal val="hidden"/>
                                      </p:to>
                                    </p:set>
                                  </p:childTnLst>
                                </p:cTn>
                              </p:par>
                            </p:childTnLst>
                          </p:cTn>
                        </p:par>
                        <p:par>
                          <p:cTn id="9" fill="hold">
                            <p:stCondLst>
                              <p:cond delay="2500"/>
                            </p:stCondLst>
                            <p:childTnLst>
                              <p:par>
                                <p:cTn id="10" presetID="23" presetClass="entr" presetSubtype="16" fill="hold" grpId="2" nodeType="afterEffect">
                                  <p:stCondLst>
                                    <p:cond delay="200"/>
                                  </p:stCondLst>
                                  <p:iterate>
                                    <p:tmAbs val="0"/>
                                  </p:iterate>
                                  <p:childTnLst>
                                    <p:set>
                                      <p:cBhvr>
                                        <p:cTn id="11" fill="hold"/>
                                        <p:tgtEl>
                                          <p:spTgt spid="170"/>
                                        </p:tgtEl>
                                        <p:attrNameLst>
                                          <p:attrName>style.visibility</p:attrName>
                                        </p:attrNameLst>
                                      </p:cBhvr>
                                      <p:to>
                                        <p:strVal val="visible"/>
                                      </p:to>
                                    </p:set>
                                    <p:anim calcmode="lin" valueType="num">
                                      <p:cBhvr>
                                        <p:cTn id="12" dur="2500" fill="hold"/>
                                        <p:tgtEl>
                                          <p:spTgt spid="170"/>
                                        </p:tgtEl>
                                        <p:attrNameLst>
                                          <p:attrName>ppt_w</p:attrName>
                                        </p:attrNameLst>
                                      </p:cBhvr>
                                      <p:tavLst>
                                        <p:tav tm="0">
                                          <p:val>
                                            <p:fltVal val="0"/>
                                          </p:val>
                                        </p:tav>
                                        <p:tav tm="100000">
                                          <p:val>
                                            <p:strVal val="#ppt_w"/>
                                          </p:val>
                                        </p:tav>
                                      </p:tavLst>
                                    </p:anim>
                                    <p:anim calcmode="lin" valueType="num">
                                      <p:cBhvr>
                                        <p:cTn id="13" dur="2500" fill="hold"/>
                                        <p:tgtEl>
                                          <p:spTgt spid="1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1" animBg="1" advAuto="0"/>
      <p:bldP spid="170"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ttangolo"/>
          <p:cNvSpPr txBox="1"/>
          <p:nvPr/>
        </p:nvSpPr>
        <p:spPr>
          <a:xfrm>
            <a:off x="2637300" y="1841970"/>
            <a:ext cx="18026189" cy="1122636"/>
          </a:xfrm>
          <a:prstGeom prst="rect">
            <a:avLst/>
          </a:prstGeom>
          <a:ln w="12700">
            <a:miter lim="400000"/>
          </a:ln>
        </p:spPr>
        <p:txBody>
          <a:bodyPr lIns="50800" tIns="50800" rIns="50800" bIns="50800" anchor="ctr">
            <a:normAutofit fontScale="77500" lnSpcReduction="20000"/>
          </a:bodyPr>
          <a:lstStyle/>
          <a:p>
            <a:pPr algn="l">
              <a:defRPr sz="10000" b="1">
                <a:latin typeface="Helvetica Neue"/>
                <a:ea typeface="Helvetica Neue"/>
                <a:cs typeface="Helvetica Neue"/>
                <a:sym typeface="Helvetica Neue"/>
              </a:defRPr>
            </a:pPr>
            <a:endParaRPr/>
          </a:p>
        </p:txBody>
      </p:sp>
      <p:sp>
        <p:nvSpPr>
          <p:cNvPr id="123" name="La Direttiva Europea sul Whistleblowing (2019/1937), in vigore a partire dal 17 dicembre 2021, prevede l’adozione di nuovi standard di protezione a favore dei “whistleblower” (in italiano “segnalanti”)."/>
          <p:cNvSpPr txBox="1"/>
          <p:nvPr/>
        </p:nvSpPr>
        <p:spPr>
          <a:xfrm>
            <a:off x="3178905" y="3444186"/>
            <a:ext cx="18026190" cy="88342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algn="l" defTabSz="668655">
              <a:defRPr sz="8100">
                <a:effectLst>
                  <a:outerShdw blurRad="41148" dist="30861" dir="5400000" rotWithShape="0">
                    <a:srgbClr val="000000"/>
                  </a:outerShdw>
                </a:effectLst>
              </a:defRPr>
            </a:pPr>
            <a:r>
              <a:t>La Direttiva Europea sul Whistleblowing (2019/1937), in vigore a partire dal 17 dicembre 2021, prevede l’adozione di nuovi standard di protezione a favore dei “whistleblower” (in italiano “segnalanti”).</a:t>
            </a:r>
            <a:endParaRPr sz="972"/>
          </a:p>
          <a:p>
            <a:pPr algn="l" defTabSz="668655">
              <a:defRPr sz="8100">
                <a:effectLst>
                  <a:outerShdw blurRad="41148" dist="30861" dir="5400000" rotWithShape="0">
                    <a:srgbClr val="000000"/>
                  </a:outerShdw>
                </a:effectLst>
              </a:defRPr>
            </a:pPr>
            <a:r>
              <a:t>   </a:t>
            </a:r>
          </a:p>
        </p:txBody>
      </p:sp>
    </p:spTree>
  </p:cSld>
  <p:clrMapOvr>
    <a:masterClrMapping/>
  </p:clrMapOvr>
  <p:transition spd="med" advClick="0" advTm="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200"/>
                                  </p:stCondLst>
                                  <p:iterate>
                                    <p:tmAbs val="0"/>
                                  </p:iterate>
                                  <p:childTnLst>
                                    <p:set>
                                      <p:cBhvr>
                                        <p:cTn id="6" fill="hold"/>
                                        <p:tgtEl>
                                          <p:spTgt spid="122"/>
                                        </p:tgtEl>
                                        <p:attrNameLst>
                                          <p:attrName>style.visibility</p:attrName>
                                        </p:attrNameLst>
                                      </p:cBhvr>
                                      <p:to>
                                        <p:strVal val="visible"/>
                                      </p:to>
                                    </p:set>
                                    <p:anim calcmode="lin" valueType="num">
                                      <p:cBhvr>
                                        <p:cTn id="7" dur="2500" fill="hold"/>
                                        <p:tgtEl>
                                          <p:spTgt spid="122"/>
                                        </p:tgtEl>
                                        <p:attrNameLst>
                                          <p:attrName>ppt_w</p:attrName>
                                        </p:attrNameLst>
                                      </p:cBhvr>
                                      <p:tavLst>
                                        <p:tav tm="0">
                                          <p:val>
                                            <p:fltVal val="0"/>
                                          </p:val>
                                        </p:tav>
                                        <p:tav tm="100000">
                                          <p:val>
                                            <p:strVal val="#ppt_w"/>
                                          </p:val>
                                        </p:tav>
                                      </p:tavLst>
                                    </p:anim>
                                    <p:anim calcmode="lin" valueType="num">
                                      <p:cBhvr>
                                        <p:cTn id="8" dur="2500" fill="hold"/>
                                        <p:tgtEl>
                                          <p:spTgt spid="122"/>
                                        </p:tgtEl>
                                        <p:attrNameLst>
                                          <p:attrName>ppt_h</p:attrName>
                                        </p:attrNameLst>
                                      </p:cBhvr>
                                      <p:tavLst>
                                        <p:tav tm="0">
                                          <p:val>
                                            <p:fltVal val="0"/>
                                          </p:val>
                                        </p:tav>
                                        <p:tav tm="100000">
                                          <p:val>
                                            <p:strVal val="#ppt_h"/>
                                          </p:val>
                                        </p:tav>
                                      </p:tavLst>
                                    </p:anim>
                                  </p:childTnLst>
                                </p:cTn>
                              </p:par>
                            </p:childTnLst>
                          </p:cTn>
                        </p:par>
                        <p:par>
                          <p:cTn id="9" fill="hold">
                            <p:stCondLst>
                              <p:cond delay="2700"/>
                            </p:stCondLst>
                            <p:childTnLst>
                              <p:par>
                                <p:cTn id="10" presetID="23" presetClass="exit" presetSubtype="32" fill="hold" grpId="2" nodeType="afterEffect">
                                  <p:stCondLst>
                                    <p:cond delay="0"/>
                                  </p:stCondLst>
                                  <p:iterate>
                                    <p:tmAbs val="0"/>
                                  </p:iterate>
                                  <p:childTnLst>
                                    <p:anim calcmode="lin" valueType="num">
                                      <p:cBhvr>
                                        <p:cTn id="11" dur="2500" fill="hold"/>
                                        <p:tgtEl>
                                          <p:spTgt spid="123"/>
                                        </p:tgtEl>
                                        <p:attrNameLst>
                                          <p:attrName>ppt_w</p:attrName>
                                        </p:attrNameLst>
                                      </p:cBhvr>
                                      <p:tavLst>
                                        <p:tav tm="0">
                                          <p:val>
                                            <p:strVal val="ppt_w"/>
                                          </p:val>
                                        </p:tav>
                                        <p:tav tm="100000">
                                          <p:val>
                                            <p:fltVal val="0"/>
                                          </p:val>
                                        </p:tav>
                                      </p:tavLst>
                                    </p:anim>
                                    <p:anim calcmode="lin" valueType="num">
                                      <p:cBhvr>
                                        <p:cTn id="12" dur="2500" fill="hold"/>
                                        <p:tgtEl>
                                          <p:spTgt spid="123"/>
                                        </p:tgtEl>
                                        <p:attrNameLst>
                                          <p:attrName>ppt_h</p:attrName>
                                        </p:attrNameLst>
                                      </p:cBhvr>
                                      <p:tavLst>
                                        <p:tav tm="0">
                                          <p:val>
                                            <p:strVal val="ppt_h"/>
                                          </p:val>
                                        </p:tav>
                                        <p:tav tm="100000">
                                          <p:val>
                                            <p:fltVal val="0"/>
                                          </p:val>
                                        </p:tav>
                                      </p:tavLst>
                                    </p:anim>
                                    <p:set>
                                      <p:cBhvr>
                                        <p:cTn id="13" fill="hold">
                                          <p:stCondLst>
                                            <p:cond delay="2499"/>
                                          </p:stCondLst>
                                        </p:cTn>
                                        <p:tgtEl>
                                          <p:spTgt spid="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1" animBg="1" advAuto="0"/>
      <p:bldP spid="123"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ttangolo"/>
          <p:cNvSpPr txBox="1"/>
          <p:nvPr/>
        </p:nvSpPr>
        <p:spPr>
          <a:xfrm>
            <a:off x="2637300" y="1841970"/>
            <a:ext cx="18026189" cy="1122636"/>
          </a:xfrm>
          <a:prstGeom prst="rect">
            <a:avLst/>
          </a:prstGeom>
          <a:ln w="12700">
            <a:miter lim="400000"/>
          </a:ln>
        </p:spPr>
        <p:txBody>
          <a:bodyPr lIns="50800" tIns="50800" rIns="50800" bIns="50800" anchor="ctr">
            <a:normAutofit fontScale="77500" lnSpcReduction="20000"/>
          </a:bodyPr>
          <a:lstStyle/>
          <a:p>
            <a:pPr algn="l">
              <a:defRPr sz="10000" b="1">
                <a:latin typeface="Helvetica Neue"/>
                <a:ea typeface="Helvetica Neue"/>
                <a:cs typeface="Helvetica Neue"/>
                <a:sym typeface="Helvetica Neue"/>
              </a:defRPr>
            </a:pPr>
            <a:endParaRPr/>
          </a:p>
        </p:txBody>
      </p:sp>
      <p:sp>
        <p:nvSpPr>
          <p:cNvPr id="126" name="Pubblicato in Gazzetta Ufficiale lo scorso 15 Marzo, il D. LGS. 24/2023 predispone nuove regole circa il whistleblowing, ovvero la segnalazione di illeciti di cui un dipendente, collaboratore, professionista sia venuto a conoscenza in ragione del rapport"/>
          <p:cNvSpPr txBox="1"/>
          <p:nvPr/>
        </p:nvSpPr>
        <p:spPr>
          <a:xfrm>
            <a:off x="3178905" y="2440886"/>
            <a:ext cx="18026190" cy="8834228"/>
          </a:xfrm>
          <a:prstGeom prst="rect">
            <a:avLst/>
          </a:prstGeom>
          <a:ln w="12700">
            <a:miter lim="400000"/>
          </a:ln>
          <a:effectLst>
            <a:outerShdw blurRad="25400" dist="38100" dir="2700000" rotWithShape="0">
              <a:srgbClr val="000000">
                <a:alpha val="64999"/>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a:defRPr sz="5000"/>
            </a:pPr>
            <a:r>
              <a:t>Pubblicato in Gazzetta Ufficiale lo scorso 15 Marzo, il D. LGS. 24/2023 predispone </a:t>
            </a:r>
            <a:r>
              <a:rPr b="1">
                <a:latin typeface="Helvetica Neue"/>
                <a:ea typeface="Helvetica Neue"/>
                <a:cs typeface="Helvetica Neue"/>
                <a:sym typeface="Helvetica Neue"/>
              </a:rPr>
              <a:t>nuove regole circa il whistleblowing</a:t>
            </a:r>
            <a:r>
              <a:t>, ovvero la segnalazione di illeciti di cui un dipendente, collaboratore, professionista sia venuto a conoscenza in ragione del rapporto di lavoro. </a:t>
            </a:r>
          </a:p>
          <a:p>
            <a:pPr>
              <a:defRPr sz="5000"/>
            </a:pPr>
            <a:endParaRPr sz="1200"/>
          </a:p>
          <a:p>
            <a:pPr>
              <a:defRPr sz="5000"/>
            </a:pPr>
            <a:r>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200"/>
                                  </p:stCondLst>
                                  <p:iterate>
                                    <p:tmAbs val="0"/>
                                  </p:iterate>
                                  <p:childTnLst>
                                    <p:set>
                                      <p:cBhvr>
                                        <p:cTn id="6" fill="hold"/>
                                        <p:tgtEl>
                                          <p:spTgt spid="125"/>
                                        </p:tgtEl>
                                        <p:attrNameLst>
                                          <p:attrName>style.visibility</p:attrName>
                                        </p:attrNameLst>
                                      </p:cBhvr>
                                      <p:to>
                                        <p:strVal val="visible"/>
                                      </p:to>
                                    </p:set>
                                    <p:anim calcmode="lin" valueType="num">
                                      <p:cBhvr>
                                        <p:cTn id="7" dur="2500" fill="hold"/>
                                        <p:tgtEl>
                                          <p:spTgt spid="125"/>
                                        </p:tgtEl>
                                        <p:attrNameLst>
                                          <p:attrName>ppt_w</p:attrName>
                                        </p:attrNameLst>
                                      </p:cBhvr>
                                      <p:tavLst>
                                        <p:tav tm="0">
                                          <p:val>
                                            <p:fltVal val="0"/>
                                          </p:val>
                                        </p:tav>
                                        <p:tav tm="100000">
                                          <p:val>
                                            <p:strVal val="#ppt_w"/>
                                          </p:val>
                                        </p:tav>
                                      </p:tavLst>
                                    </p:anim>
                                    <p:anim calcmode="lin" valueType="num">
                                      <p:cBhvr>
                                        <p:cTn id="8" dur="2500" fill="hold"/>
                                        <p:tgtEl>
                                          <p:spTgt spid="125"/>
                                        </p:tgtEl>
                                        <p:attrNameLst>
                                          <p:attrName>ppt_h</p:attrName>
                                        </p:attrNameLst>
                                      </p:cBhvr>
                                      <p:tavLst>
                                        <p:tav tm="0">
                                          <p:val>
                                            <p:fltVal val="0"/>
                                          </p:val>
                                        </p:tav>
                                        <p:tav tm="100000">
                                          <p:val>
                                            <p:strVal val="#ppt_h"/>
                                          </p:val>
                                        </p:tav>
                                      </p:tavLst>
                                    </p:anim>
                                  </p:childTnLst>
                                </p:cTn>
                              </p:par>
                            </p:childTnLst>
                          </p:cTn>
                        </p:par>
                        <p:par>
                          <p:cTn id="9" fill="hold">
                            <p:stCondLst>
                              <p:cond delay="2700"/>
                            </p:stCondLst>
                            <p:childTnLst>
                              <p:par>
                                <p:cTn id="10" presetID="23" presetClass="exit" presetSubtype="32" fill="hold" grpId="2" nodeType="afterEffect">
                                  <p:stCondLst>
                                    <p:cond delay="0"/>
                                  </p:stCondLst>
                                  <p:iterate>
                                    <p:tmAbs val="0"/>
                                  </p:iterate>
                                  <p:childTnLst>
                                    <p:anim calcmode="lin" valueType="num">
                                      <p:cBhvr>
                                        <p:cTn id="11" dur="2500" fill="hold"/>
                                        <p:tgtEl>
                                          <p:spTgt spid="126"/>
                                        </p:tgtEl>
                                        <p:attrNameLst>
                                          <p:attrName>ppt_w</p:attrName>
                                        </p:attrNameLst>
                                      </p:cBhvr>
                                      <p:tavLst>
                                        <p:tav tm="0">
                                          <p:val>
                                            <p:strVal val="ppt_w"/>
                                          </p:val>
                                        </p:tav>
                                        <p:tav tm="100000">
                                          <p:val>
                                            <p:fltVal val="0"/>
                                          </p:val>
                                        </p:tav>
                                      </p:tavLst>
                                    </p:anim>
                                    <p:anim calcmode="lin" valueType="num">
                                      <p:cBhvr>
                                        <p:cTn id="12" dur="2500" fill="hold"/>
                                        <p:tgtEl>
                                          <p:spTgt spid="126"/>
                                        </p:tgtEl>
                                        <p:attrNameLst>
                                          <p:attrName>ppt_h</p:attrName>
                                        </p:attrNameLst>
                                      </p:cBhvr>
                                      <p:tavLst>
                                        <p:tav tm="0">
                                          <p:val>
                                            <p:strVal val="ppt_h"/>
                                          </p:val>
                                        </p:tav>
                                        <p:tav tm="100000">
                                          <p:val>
                                            <p:fltVal val="0"/>
                                          </p:val>
                                        </p:tav>
                                      </p:tavLst>
                                    </p:anim>
                                    <p:set>
                                      <p:cBhvr>
                                        <p:cTn id="13" fill="hold">
                                          <p:stCondLst>
                                            <p:cond delay="2499"/>
                                          </p:stCondLst>
                                        </p:cTn>
                                        <p:tgtEl>
                                          <p:spTgt spid="1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1" animBg="1" advAuto="0"/>
      <p:bldP spid="126"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ttangolo"/>
          <p:cNvSpPr txBox="1"/>
          <p:nvPr/>
        </p:nvSpPr>
        <p:spPr>
          <a:xfrm>
            <a:off x="2637300" y="1841970"/>
            <a:ext cx="18026189" cy="1122636"/>
          </a:xfrm>
          <a:prstGeom prst="rect">
            <a:avLst/>
          </a:prstGeom>
          <a:ln w="12700">
            <a:miter lim="400000"/>
          </a:ln>
        </p:spPr>
        <p:txBody>
          <a:bodyPr lIns="50800" tIns="50800" rIns="50800" bIns="50800" anchor="ctr">
            <a:normAutofit fontScale="77500" lnSpcReduction="20000"/>
          </a:bodyPr>
          <a:lstStyle/>
          <a:p>
            <a:pPr algn="l">
              <a:defRPr sz="10000" b="1">
                <a:latin typeface="Helvetica Neue"/>
                <a:ea typeface="Helvetica Neue"/>
                <a:cs typeface="Helvetica Neue"/>
                <a:sym typeface="Helvetica Neue"/>
              </a:defRPr>
            </a:pPr>
            <a:endParaRPr/>
          </a:p>
        </p:txBody>
      </p:sp>
      <p:sp>
        <p:nvSpPr>
          <p:cNvPr id="129" name="Per attuare le nuove disposizioni, sono state comunicate due deadline.…"/>
          <p:cNvSpPr txBox="1"/>
          <p:nvPr/>
        </p:nvSpPr>
        <p:spPr>
          <a:xfrm>
            <a:off x="3178905" y="2440886"/>
            <a:ext cx="18026190" cy="8834228"/>
          </a:xfrm>
          <a:prstGeom prst="rect">
            <a:avLst/>
          </a:prstGeom>
          <a:ln w="12700">
            <a:miter lim="400000"/>
          </a:ln>
          <a:effectLst>
            <a:outerShdw blurRad="25400" dist="38100" dir="2700000" rotWithShape="0">
              <a:srgbClr val="000000">
                <a:alpha val="64999"/>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defTabSz="767715">
              <a:defRPr sz="4650">
                <a:effectLst>
                  <a:outerShdw blurRad="47244" dist="35433" dir="5400000" rotWithShape="0">
                    <a:srgbClr val="000000"/>
                  </a:outerShdw>
                </a:effectLst>
              </a:defRPr>
            </a:pPr>
            <a:r>
              <a:t>Per attuare le nuove disposizioni, sono state comunicate </a:t>
            </a:r>
            <a:r>
              <a:rPr b="1">
                <a:latin typeface="Helvetica Neue"/>
                <a:ea typeface="Helvetica Neue"/>
                <a:cs typeface="Helvetica Neue"/>
                <a:sym typeface="Helvetica Neue"/>
              </a:rPr>
              <a:t>due deadline</a:t>
            </a:r>
            <a:r>
              <a:t>. </a:t>
            </a:r>
          </a:p>
          <a:p>
            <a:pPr defTabSz="767715">
              <a:defRPr sz="4650">
                <a:effectLst>
                  <a:outerShdw blurRad="47244" dist="35433" dir="5400000" rotWithShape="0">
                    <a:srgbClr val="000000"/>
                  </a:outerShdw>
                </a:effectLst>
              </a:defRPr>
            </a:pPr>
            <a:endParaRPr/>
          </a:p>
          <a:p>
            <a:pPr defTabSz="767715">
              <a:defRPr sz="4650">
                <a:effectLst>
                  <a:outerShdw blurRad="47244" dist="35433" dir="5400000" rotWithShape="0">
                    <a:srgbClr val="000000"/>
                  </a:outerShdw>
                </a:effectLst>
              </a:defRPr>
            </a:pPr>
            <a:r>
              <a:t>Per le realtà</a:t>
            </a:r>
            <a:r>
              <a:rPr b="1">
                <a:latin typeface="Helvetica Neue"/>
                <a:ea typeface="Helvetica Neue"/>
                <a:cs typeface="Helvetica Neue"/>
                <a:sym typeface="Helvetica Neue"/>
              </a:rPr>
              <a:t> con una media di lavoratori dai 250 dipendenti</a:t>
            </a:r>
            <a:r>
              <a:t> (a tempo determinato o indeterminato) in poi nell’ultimo anno, la data a cui fare riferimento è il </a:t>
            </a:r>
            <a:r>
              <a:rPr b="1">
                <a:latin typeface="Helvetica Neue"/>
                <a:ea typeface="Helvetica Neue"/>
                <a:cs typeface="Helvetica Neue"/>
                <a:sym typeface="Helvetica Neue"/>
              </a:rPr>
              <a:t>15 Luglio 2023</a:t>
            </a:r>
            <a:r>
              <a:t>. </a:t>
            </a:r>
          </a:p>
          <a:p>
            <a:pPr defTabSz="767715">
              <a:defRPr sz="4650">
                <a:effectLst>
                  <a:outerShdw blurRad="47244" dist="35433" dir="5400000" rotWithShape="0">
                    <a:srgbClr val="000000"/>
                  </a:outerShdw>
                </a:effectLst>
              </a:defRPr>
            </a:pPr>
            <a:endParaRPr/>
          </a:p>
          <a:p>
            <a:pPr defTabSz="767715">
              <a:defRPr sz="4650">
                <a:effectLst>
                  <a:outerShdw blurRad="47244" dist="35433" dir="5400000" rotWithShape="0">
                    <a:srgbClr val="000000"/>
                  </a:outerShdw>
                </a:effectLst>
              </a:defRPr>
            </a:pPr>
            <a:r>
              <a:t>Per le imprese </a:t>
            </a:r>
            <a:r>
              <a:rPr b="1">
                <a:latin typeface="Helvetica Neue"/>
                <a:ea typeface="Helvetica Neue"/>
                <a:cs typeface="Helvetica Neue"/>
                <a:sym typeface="Helvetica Neue"/>
              </a:rPr>
              <a:t>con una media di almeno 50 lavoratori</a:t>
            </a:r>
            <a:r>
              <a:t> (a tempo determinato o indeterminato) in media nell’ultimo anno, invece, la scadenza è impostata per il </a:t>
            </a:r>
            <a:r>
              <a:rPr b="1">
                <a:latin typeface="Helvetica Neue"/>
                <a:ea typeface="Helvetica Neue"/>
                <a:cs typeface="Helvetica Neue"/>
                <a:sym typeface="Helvetica Neue"/>
              </a:rPr>
              <a:t>17 Dicembre 2023</a:t>
            </a:r>
            <a:r>
              <a:t>.</a:t>
            </a:r>
          </a:p>
          <a:p>
            <a:pPr defTabSz="767715">
              <a:defRPr sz="4650">
                <a:effectLst>
                  <a:outerShdw blurRad="47244" dist="35433" dir="5400000" rotWithShape="0">
                    <a:srgbClr val="000000"/>
                  </a:outerShdw>
                </a:effectLst>
              </a:defRPr>
            </a:pPr>
            <a:endParaRPr sz="1116"/>
          </a:p>
          <a:p>
            <a:pPr defTabSz="767715">
              <a:defRPr sz="4650">
                <a:effectLst>
                  <a:outerShdw blurRad="47244" dist="35433" dir="5400000" rotWithShape="0">
                    <a:srgbClr val="000000"/>
                  </a:outerShdw>
                </a:effectLst>
              </a:defRPr>
            </a:pPr>
            <a:r>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200"/>
                                  </p:stCondLst>
                                  <p:iterate>
                                    <p:tmAbs val="0"/>
                                  </p:iterate>
                                  <p:childTnLst>
                                    <p:set>
                                      <p:cBhvr>
                                        <p:cTn id="6" fill="hold"/>
                                        <p:tgtEl>
                                          <p:spTgt spid="128"/>
                                        </p:tgtEl>
                                        <p:attrNameLst>
                                          <p:attrName>style.visibility</p:attrName>
                                        </p:attrNameLst>
                                      </p:cBhvr>
                                      <p:to>
                                        <p:strVal val="visible"/>
                                      </p:to>
                                    </p:set>
                                    <p:anim calcmode="lin" valueType="num">
                                      <p:cBhvr>
                                        <p:cTn id="7" dur="2500" fill="hold"/>
                                        <p:tgtEl>
                                          <p:spTgt spid="128"/>
                                        </p:tgtEl>
                                        <p:attrNameLst>
                                          <p:attrName>ppt_w</p:attrName>
                                        </p:attrNameLst>
                                      </p:cBhvr>
                                      <p:tavLst>
                                        <p:tav tm="0">
                                          <p:val>
                                            <p:fltVal val="0"/>
                                          </p:val>
                                        </p:tav>
                                        <p:tav tm="100000">
                                          <p:val>
                                            <p:strVal val="#ppt_w"/>
                                          </p:val>
                                        </p:tav>
                                      </p:tavLst>
                                    </p:anim>
                                    <p:anim calcmode="lin" valueType="num">
                                      <p:cBhvr>
                                        <p:cTn id="8" dur="2500" fill="hold"/>
                                        <p:tgtEl>
                                          <p:spTgt spid="128"/>
                                        </p:tgtEl>
                                        <p:attrNameLst>
                                          <p:attrName>ppt_h</p:attrName>
                                        </p:attrNameLst>
                                      </p:cBhvr>
                                      <p:tavLst>
                                        <p:tav tm="0">
                                          <p:val>
                                            <p:fltVal val="0"/>
                                          </p:val>
                                        </p:tav>
                                        <p:tav tm="100000">
                                          <p:val>
                                            <p:strVal val="#ppt_h"/>
                                          </p:val>
                                        </p:tav>
                                      </p:tavLst>
                                    </p:anim>
                                  </p:childTnLst>
                                </p:cTn>
                              </p:par>
                            </p:childTnLst>
                          </p:cTn>
                        </p:par>
                        <p:par>
                          <p:cTn id="9" fill="hold">
                            <p:stCondLst>
                              <p:cond delay="2700"/>
                            </p:stCondLst>
                            <p:childTnLst>
                              <p:par>
                                <p:cTn id="10" presetID="23" presetClass="exit" presetSubtype="32" fill="hold" grpId="2" nodeType="afterEffect">
                                  <p:stCondLst>
                                    <p:cond delay="0"/>
                                  </p:stCondLst>
                                  <p:iterate>
                                    <p:tmAbs val="0"/>
                                  </p:iterate>
                                  <p:childTnLst>
                                    <p:anim calcmode="lin" valueType="num">
                                      <p:cBhvr>
                                        <p:cTn id="11" dur="2500" fill="hold"/>
                                        <p:tgtEl>
                                          <p:spTgt spid="129"/>
                                        </p:tgtEl>
                                        <p:attrNameLst>
                                          <p:attrName>ppt_w</p:attrName>
                                        </p:attrNameLst>
                                      </p:cBhvr>
                                      <p:tavLst>
                                        <p:tav tm="0">
                                          <p:val>
                                            <p:strVal val="ppt_w"/>
                                          </p:val>
                                        </p:tav>
                                        <p:tav tm="100000">
                                          <p:val>
                                            <p:fltVal val="0"/>
                                          </p:val>
                                        </p:tav>
                                      </p:tavLst>
                                    </p:anim>
                                    <p:anim calcmode="lin" valueType="num">
                                      <p:cBhvr>
                                        <p:cTn id="12" dur="2500" fill="hold"/>
                                        <p:tgtEl>
                                          <p:spTgt spid="129"/>
                                        </p:tgtEl>
                                        <p:attrNameLst>
                                          <p:attrName>ppt_h</p:attrName>
                                        </p:attrNameLst>
                                      </p:cBhvr>
                                      <p:tavLst>
                                        <p:tav tm="0">
                                          <p:val>
                                            <p:strVal val="ppt_h"/>
                                          </p:val>
                                        </p:tav>
                                        <p:tav tm="100000">
                                          <p:val>
                                            <p:fltVal val="0"/>
                                          </p:val>
                                        </p:tav>
                                      </p:tavLst>
                                    </p:anim>
                                    <p:set>
                                      <p:cBhvr>
                                        <p:cTn id="13" fill="hold">
                                          <p:stCondLst>
                                            <p:cond delay="2499"/>
                                          </p:stCondLst>
                                        </p:cTn>
                                        <p:tgtEl>
                                          <p:spTgt spid="1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1" animBg="1" advAuto="0"/>
      <p:bldP spid="129"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ttangolo"/>
          <p:cNvSpPr txBox="1"/>
          <p:nvPr/>
        </p:nvSpPr>
        <p:spPr>
          <a:xfrm>
            <a:off x="2637300" y="1841970"/>
            <a:ext cx="18026189" cy="1122636"/>
          </a:xfrm>
          <a:prstGeom prst="rect">
            <a:avLst/>
          </a:prstGeom>
          <a:ln w="12700">
            <a:miter lim="400000"/>
          </a:ln>
        </p:spPr>
        <p:txBody>
          <a:bodyPr lIns="50800" tIns="50800" rIns="50800" bIns="50800" anchor="ctr">
            <a:normAutofit fontScale="77500" lnSpcReduction="20000"/>
          </a:bodyPr>
          <a:lstStyle/>
          <a:p>
            <a:pPr algn="l">
              <a:defRPr sz="10000" b="1">
                <a:latin typeface="Helvetica Neue"/>
                <a:ea typeface="Helvetica Neue"/>
                <a:cs typeface="Helvetica Neue"/>
                <a:sym typeface="Helvetica Neue"/>
              </a:defRPr>
            </a:pPr>
            <a:endParaRPr/>
          </a:p>
        </p:txBody>
      </p:sp>
      <p:sp>
        <p:nvSpPr>
          <p:cNvPr id="132" name="Nel caso in cui non si effettui l’aggiornamento entro tali date, sono state disposte pesanti sanzioni amministrative, il cui importo varierà in base alle singole situazioni.…"/>
          <p:cNvSpPr txBox="1"/>
          <p:nvPr/>
        </p:nvSpPr>
        <p:spPr>
          <a:xfrm>
            <a:off x="3178905" y="2440886"/>
            <a:ext cx="18026190" cy="8834228"/>
          </a:xfrm>
          <a:prstGeom prst="rect">
            <a:avLst/>
          </a:prstGeom>
          <a:ln w="12700">
            <a:miter lim="400000"/>
          </a:ln>
          <a:effectLst>
            <a:outerShdw blurRad="25400" dist="38100" dir="2700000" rotWithShape="0">
              <a:srgbClr val="000000">
                <a:alpha val="64999"/>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a:defRPr sz="5000"/>
            </a:pPr>
            <a:r>
              <a:t>Nel caso in cui non si effettui l’aggiornamento entro tali date, sono state </a:t>
            </a:r>
            <a:r>
              <a:rPr b="1">
                <a:latin typeface="Helvetica Neue"/>
                <a:ea typeface="Helvetica Neue"/>
                <a:cs typeface="Helvetica Neue"/>
                <a:sym typeface="Helvetica Neue"/>
              </a:rPr>
              <a:t>disposte pesanti sanzioni amministrative</a:t>
            </a:r>
            <a:r>
              <a:t>, il cui importo varierà in base alle singole situazioni. </a:t>
            </a:r>
          </a:p>
          <a:p>
            <a:pPr>
              <a:defRPr sz="5000"/>
            </a:pPr>
            <a:endParaRPr/>
          </a:p>
          <a:p>
            <a:pPr>
              <a:defRPr sz="5000"/>
            </a:pPr>
            <a:r>
              <a:t>Gli importi definiti vedono multe</a:t>
            </a:r>
            <a:r>
              <a:rPr b="1">
                <a:latin typeface="Helvetica Neue"/>
                <a:ea typeface="Helvetica Neue"/>
                <a:cs typeface="Helvetica Neue"/>
                <a:sym typeface="Helvetica Neue"/>
              </a:rPr>
              <a:t> dai 5mila ai 30mila</a:t>
            </a:r>
            <a:r>
              <a:t> euro in caso di attività ritrosie, </a:t>
            </a:r>
            <a:r>
              <a:rPr b="1">
                <a:latin typeface="Helvetica Neue"/>
                <a:ea typeface="Helvetica Neue"/>
                <a:cs typeface="Helvetica Neue"/>
                <a:sym typeface="Helvetica Neue"/>
              </a:rPr>
              <a:t>e importi tra i 10mila e i 50mila euro in caso di mancata implementazione dei canali di segnalazione.</a:t>
            </a:r>
            <a:endParaRPr sz="1200" b="1">
              <a:latin typeface="Helvetica Neue"/>
              <a:ea typeface="Helvetica Neue"/>
              <a:cs typeface="Helvetica Neue"/>
              <a:sym typeface="Helvetica Neue"/>
            </a:endParaRPr>
          </a:p>
          <a:p>
            <a:pPr>
              <a:defRPr sz="5000"/>
            </a:pPr>
            <a:r>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200"/>
                                  </p:stCondLst>
                                  <p:iterate>
                                    <p:tmAbs val="0"/>
                                  </p:iterate>
                                  <p:childTnLst>
                                    <p:set>
                                      <p:cBhvr>
                                        <p:cTn id="6" fill="hold"/>
                                        <p:tgtEl>
                                          <p:spTgt spid="131"/>
                                        </p:tgtEl>
                                        <p:attrNameLst>
                                          <p:attrName>style.visibility</p:attrName>
                                        </p:attrNameLst>
                                      </p:cBhvr>
                                      <p:to>
                                        <p:strVal val="visible"/>
                                      </p:to>
                                    </p:set>
                                    <p:anim calcmode="lin" valueType="num">
                                      <p:cBhvr>
                                        <p:cTn id="7" dur="2500" fill="hold"/>
                                        <p:tgtEl>
                                          <p:spTgt spid="131"/>
                                        </p:tgtEl>
                                        <p:attrNameLst>
                                          <p:attrName>ppt_w</p:attrName>
                                        </p:attrNameLst>
                                      </p:cBhvr>
                                      <p:tavLst>
                                        <p:tav tm="0">
                                          <p:val>
                                            <p:fltVal val="0"/>
                                          </p:val>
                                        </p:tav>
                                        <p:tav tm="100000">
                                          <p:val>
                                            <p:strVal val="#ppt_w"/>
                                          </p:val>
                                        </p:tav>
                                      </p:tavLst>
                                    </p:anim>
                                    <p:anim calcmode="lin" valueType="num">
                                      <p:cBhvr>
                                        <p:cTn id="8" dur="2500" fill="hold"/>
                                        <p:tgtEl>
                                          <p:spTgt spid="131"/>
                                        </p:tgtEl>
                                        <p:attrNameLst>
                                          <p:attrName>ppt_h</p:attrName>
                                        </p:attrNameLst>
                                      </p:cBhvr>
                                      <p:tavLst>
                                        <p:tav tm="0">
                                          <p:val>
                                            <p:fltVal val="0"/>
                                          </p:val>
                                        </p:tav>
                                        <p:tav tm="100000">
                                          <p:val>
                                            <p:strVal val="#ppt_h"/>
                                          </p:val>
                                        </p:tav>
                                      </p:tavLst>
                                    </p:anim>
                                  </p:childTnLst>
                                </p:cTn>
                              </p:par>
                            </p:childTnLst>
                          </p:cTn>
                        </p:par>
                        <p:par>
                          <p:cTn id="9" fill="hold">
                            <p:stCondLst>
                              <p:cond delay="2700"/>
                            </p:stCondLst>
                            <p:childTnLst>
                              <p:par>
                                <p:cTn id="10" presetID="23" presetClass="exit" presetSubtype="32" fill="hold" grpId="2" nodeType="afterEffect">
                                  <p:stCondLst>
                                    <p:cond delay="0"/>
                                  </p:stCondLst>
                                  <p:iterate>
                                    <p:tmAbs val="0"/>
                                  </p:iterate>
                                  <p:childTnLst>
                                    <p:anim calcmode="lin" valueType="num">
                                      <p:cBhvr>
                                        <p:cTn id="11" dur="2500" fill="hold"/>
                                        <p:tgtEl>
                                          <p:spTgt spid="132"/>
                                        </p:tgtEl>
                                        <p:attrNameLst>
                                          <p:attrName>ppt_w</p:attrName>
                                        </p:attrNameLst>
                                      </p:cBhvr>
                                      <p:tavLst>
                                        <p:tav tm="0">
                                          <p:val>
                                            <p:strVal val="ppt_w"/>
                                          </p:val>
                                        </p:tav>
                                        <p:tav tm="100000">
                                          <p:val>
                                            <p:fltVal val="0"/>
                                          </p:val>
                                        </p:tav>
                                      </p:tavLst>
                                    </p:anim>
                                    <p:anim calcmode="lin" valueType="num">
                                      <p:cBhvr>
                                        <p:cTn id="12" dur="2500" fill="hold"/>
                                        <p:tgtEl>
                                          <p:spTgt spid="132"/>
                                        </p:tgtEl>
                                        <p:attrNameLst>
                                          <p:attrName>ppt_h</p:attrName>
                                        </p:attrNameLst>
                                      </p:cBhvr>
                                      <p:tavLst>
                                        <p:tav tm="0">
                                          <p:val>
                                            <p:strVal val="ppt_h"/>
                                          </p:val>
                                        </p:tav>
                                        <p:tav tm="100000">
                                          <p:val>
                                            <p:fltVal val="0"/>
                                          </p:val>
                                        </p:tav>
                                      </p:tavLst>
                                    </p:anim>
                                    <p:set>
                                      <p:cBhvr>
                                        <p:cTn id="13" fill="hold">
                                          <p:stCondLst>
                                            <p:cond delay="2499"/>
                                          </p:stCondLst>
                                        </p:cTn>
                                        <p:tgtEl>
                                          <p:spTgt spid="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1" animBg="1" advAuto="0"/>
      <p:bldP spid="132"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ttangolo"/>
          <p:cNvSpPr txBox="1"/>
          <p:nvPr/>
        </p:nvSpPr>
        <p:spPr>
          <a:xfrm>
            <a:off x="2637300" y="1841970"/>
            <a:ext cx="18026189" cy="1122636"/>
          </a:xfrm>
          <a:prstGeom prst="rect">
            <a:avLst/>
          </a:prstGeom>
          <a:ln w="12700">
            <a:miter lim="400000"/>
          </a:ln>
        </p:spPr>
        <p:txBody>
          <a:bodyPr lIns="50800" tIns="50800" rIns="50800" bIns="50800" anchor="ctr">
            <a:normAutofit fontScale="77500" lnSpcReduction="20000"/>
          </a:bodyPr>
          <a:lstStyle/>
          <a:p>
            <a:pPr algn="l">
              <a:defRPr sz="10000" b="1">
                <a:latin typeface="Helvetica Neue"/>
                <a:ea typeface="Helvetica Neue"/>
                <a:cs typeface="Helvetica Neue"/>
                <a:sym typeface="Helvetica Neue"/>
              </a:defRPr>
            </a:pPr>
            <a:endParaRPr/>
          </a:p>
        </p:txBody>
      </p:sp>
      <p:sp>
        <p:nvSpPr>
          <p:cNvPr id="135" name="LE SPECIFICHE DEL D. LGS. 24/2023…"/>
          <p:cNvSpPr txBox="1"/>
          <p:nvPr/>
        </p:nvSpPr>
        <p:spPr>
          <a:xfrm>
            <a:off x="608959" y="873481"/>
            <a:ext cx="23166082" cy="10398079"/>
          </a:xfrm>
          <a:prstGeom prst="rect">
            <a:avLst/>
          </a:prstGeom>
          <a:ln w="25400">
            <a:solidFill>
              <a:srgbClr val="ACA6A4"/>
            </a:solidFill>
            <a:miter lim="400000"/>
          </a:ln>
          <a:effectLst>
            <a:outerShdw blurRad="25400" dist="38100" dir="2700000" rotWithShape="0">
              <a:srgbClr val="000000">
                <a:alpha val="64999"/>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defTabSz="503555">
              <a:defRPr sz="3050" b="1">
                <a:effectLst>
                  <a:outerShdw blurRad="30988" dist="23241" dir="5400000" rotWithShape="0">
                    <a:srgbClr val="000000"/>
                  </a:outerShdw>
                </a:effectLst>
                <a:latin typeface="Helvetica Neue"/>
                <a:ea typeface="Helvetica Neue"/>
                <a:cs typeface="Helvetica Neue"/>
                <a:sym typeface="Helvetica Neue"/>
              </a:defRPr>
            </a:pPr>
            <a:r>
              <a:t>LE SPECIFICHE DEL D. LGS. 24/2023</a:t>
            </a:r>
          </a:p>
          <a:p>
            <a:pPr defTabSz="503555">
              <a:defRPr sz="3050">
                <a:effectLst>
                  <a:outerShdw blurRad="30988" dist="23241" dir="5400000" rotWithShape="0">
                    <a:srgbClr val="000000"/>
                  </a:outerShdw>
                </a:effectLst>
              </a:defRPr>
            </a:pPr>
            <a:r>
              <a:t>Il D. LGS. 24/2023 amplia l’ambito di applicazione soggettivo della disciplina in materia di whistleblowing. Con questo nuovo decreto, sono adesso inclusi tra i soggetti tutelabili anche collaboratori autonomi, liberi professionisti, volontari, azionisti e amministratori.</a:t>
            </a:r>
          </a:p>
          <a:p>
            <a:pPr defTabSz="503555">
              <a:defRPr sz="3050">
                <a:effectLst>
                  <a:outerShdw blurRad="30988" dist="23241" dir="5400000" rotWithShape="0">
                    <a:srgbClr val="000000"/>
                  </a:outerShdw>
                </a:effectLst>
              </a:defRPr>
            </a:pPr>
            <a:endParaRPr/>
          </a:p>
          <a:p>
            <a:pPr defTabSz="503555">
              <a:defRPr sz="3050">
                <a:effectLst>
                  <a:outerShdw blurRad="30988" dist="23241" dir="5400000" rotWithShape="0">
                    <a:srgbClr val="000000"/>
                  </a:outerShdw>
                </a:effectLst>
              </a:defRPr>
            </a:pPr>
            <a:r>
              <a:t>Il Decreto differenzia inoltre gli enti destinatari della nuova disciplina in </a:t>
            </a:r>
            <a:r>
              <a:rPr b="1">
                <a:solidFill>
                  <a:srgbClr val="FF8509"/>
                </a:solidFill>
                <a:latin typeface="Helvetica Neue"/>
                <a:ea typeface="Helvetica Neue"/>
                <a:cs typeface="Helvetica Neue"/>
                <a:sym typeface="Helvetica Neue"/>
              </a:rPr>
              <a:t>“soggetti del settore pubblico”</a:t>
            </a:r>
            <a:r>
              <a:rPr b="1">
                <a:latin typeface="Helvetica Neue"/>
                <a:ea typeface="Helvetica Neue"/>
                <a:cs typeface="Helvetica Neue"/>
                <a:sym typeface="Helvetica Neue"/>
              </a:rPr>
              <a:t> </a:t>
            </a:r>
            <a:r>
              <a:t>e </a:t>
            </a:r>
            <a:r>
              <a:rPr b="1">
                <a:solidFill>
                  <a:srgbClr val="FFE90F"/>
                </a:solidFill>
                <a:latin typeface="Helvetica Neue"/>
                <a:ea typeface="Helvetica Neue"/>
                <a:cs typeface="Helvetica Neue"/>
                <a:sym typeface="Helvetica Neue"/>
              </a:rPr>
              <a:t>“soggetti del settore privato”</a:t>
            </a:r>
            <a:r>
              <a:rPr>
                <a:solidFill>
                  <a:srgbClr val="FFE90F"/>
                </a:solidFill>
              </a:rPr>
              <a:t>. </a:t>
            </a:r>
          </a:p>
          <a:p>
            <a:pPr defTabSz="503555">
              <a:defRPr sz="3050" b="1">
                <a:effectLst>
                  <a:outerShdw blurRad="30988" dist="23241" dir="5400000" rotWithShape="0">
                    <a:srgbClr val="000000"/>
                  </a:outerShdw>
                </a:effectLst>
                <a:latin typeface="Helvetica Neue"/>
                <a:ea typeface="Helvetica Neue"/>
                <a:cs typeface="Helvetica Neue"/>
                <a:sym typeface="Helvetica Neue"/>
              </a:defRPr>
            </a:pPr>
            <a:endParaRPr>
              <a:solidFill>
                <a:srgbClr val="FFE90F"/>
              </a:solidFill>
            </a:endParaRPr>
          </a:p>
          <a:p>
            <a:pPr defTabSz="503555">
              <a:defRPr sz="3050" b="1">
                <a:solidFill>
                  <a:srgbClr val="FF8509"/>
                </a:solidFill>
                <a:effectLst>
                  <a:outerShdw blurRad="30988" dist="23241" dir="5400000" rotWithShape="0">
                    <a:srgbClr val="000000"/>
                  </a:outerShdw>
                </a:effectLst>
                <a:latin typeface="Helvetica Neue"/>
                <a:ea typeface="Helvetica Neue"/>
                <a:cs typeface="Helvetica Neue"/>
                <a:sym typeface="Helvetica Neue"/>
              </a:defRPr>
            </a:pPr>
            <a:r>
              <a:t>Soggetti del settore pubblico</a:t>
            </a:r>
            <a:endParaRPr b="0">
              <a:latin typeface="+mn-lt"/>
              <a:ea typeface="+mn-ea"/>
              <a:cs typeface="+mn-cs"/>
              <a:sym typeface="Helvetica Neue Light"/>
            </a:endParaRPr>
          </a:p>
          <a:p>
            <a:pPr defTabSz="503555">
              <a:defRPr sz="3050">
                <a:effectLst>
                  <a:outerShdw blurRad="30988" dist="23241" dir="5400000" rotWithShape="0">
                    <a:srgbClr val="000000"/>
                  </a:outerShdw>
                </a:effectLst>
              </a:defRPr>
            </a:pPr>
            <a:r>
              <a:rPr>
                <a:solidFill>
                  <a:srgbClr val="FF8509"/>
                </a:solidFill>
              </a:rPr>
              <a:t>Si intendono come tali le amministrazioni pubbliche, le Autorità indipendenti di garanzia, vigilanza o regolazione, gli enti pubblici economici, gli enti di diritto privato sottoposti a controllo pubblico, gli organismi di diritto pubblico, i concessionari di pubblico servizio e le società in house, anche se quotate</a:t>
            </a:r>
            <a:r>
              <a:t>.</a:t>
            </a:r>
          </a:p>
          <a:p>
            <a:pPr defTabSz="503555">
              <a:defRPr sz="3050">
                <a:effectLst>
                  <a:outerShdw blurRad="30988" dist="23241" dir="5400000" rotWithShape="0">
                    <a:srgbClr val="000000"/>
                  </a:outerShdw>
                </a:effectLst>
              </a:defRPr>
            </a:pPr>
            <a:endParaRPr/>
          </a:p>
          <a:p>
            <a:pPr defTabSz="503555">
              <a:defRPr sz="3050" b="1">
                <a:solidFill>
                  <a:srgbClr val="FFE90F"/>
                </a:solidFill>
                <a:effectLst>
                  <a:outerShdw blurRad="30988" dist="23241" dir="5400000" rotWithShape="0">
                    <a:srgbClr val="000000"/>
                  </a:outerShdw>
                </a:effectLst>
                <a:latin typeface="Helvetica Neue"/>
                <a:ea typeface="Helvetica Neue"/>
                <a:cs typeface="Helvetica Neue"/>
                <a:sym typeface="Helvetica Neue"/>
              </a:defRPr>
            </a:pPr>
            <a:r>
              <a:t>Soggetti del settore privato</a:t>
            </a:r>
            <a:endParaRPr b="0">
              <a:latin typeface="+mn-lt"/>
              <a:ea typeface="+mn-ea"/>
              <a:cs typeface="+mn-cs"/>
              <a:sym typeface="Helvetica Neue Light"/>
            </a:endParaRPr>
          </a:p>
          <a:p>
            <a:pPr defTabSz="503555">
              <a:defRPr sz="3050">
                <a:solidFill>
                  <a:srgbClr val="FFE90F"/>
                </a:solidFill>
                <a:effectLst>
                  <a:outerShdw blurRad="30988" dist="23241" dir="5400000" rotWithShape="0">
                    <a:srgbClr val="000000"/>
                  </a:outerShdw>
                </a:effectLst>
              </a:defRPr>
            </a:pPr>
            <a:r>
              <a:t>Questi enti vengono individuati “in negativo” rispetto a quelli del settore pubblico. Il D. LGS. 24/2023 li circoscrive, rivolgendosi, in particolare, a una serie di casi, di seguito riportata.</a:t>
            </a:r>
          </a:p>
          <a:p>
            <a:pPr defTabSz="503555">
              <a:defRPr sz="3050">
                <a:solidFill>
                  <a:srgbClr val="FFE90F"/>
                </a:solidFill>
                <a:effectLst>
                  <a:outerShdw blurRad="30988" dist="23241" dir="5400000" rotWithShape="0">
                    <a:srgbClr val="000000"/>
                  </a:outerShdw>
                </a:effectLst>
              </a:defRPr>
            </a:pPr>
            <a:r>
              <a:rPr b="1">
                <a:latin typeface="Helvetica Neue"/>
                <a:ea typeface="Helvetica Neue"/>
                <a:cs typeface="Helvetica Neue"/>
                <a:sym typeface="Helvetica Neue"/>
              </a:rPr>
              <a:t>Realtà aziendali in cui la media dei lavoratori impiegati sia inferiore alle 50 unità</a:t>
            </a:r>
            <a:r>
              <a:t> In questi casi, il whistleblower potrà segnalare condotte illecite rilevanti ai sensi del D. LGS. 231/2001 o violazioni del modello organizzativo, facendo ricorso al solo canale di segnalazione interno;</a:t>
            </a:r>
          </a:p>
          <a:p>
            <a:pPr defTabSz="503555">
              <a:defRPr sz="3050">
                <a:effectLst>
                  <a:outerShdw blurRad="30988" dist="23241" dir="5400000" rotWithShape="0">
                    <a:srgbClr val="000000"/>
                  </a:outerShdw>
                </a:effectLst>
              </a:defRPr>
            </a:pPr>
            <a:r>
              <a:rPr b="1">
                <a:solidFill>
                  <a:srgbClr val="FFE90F"/>
                </a:solidFill>
                <a:latin typeface="Helvetica Neue"/>
                <a:ea typeface="Helvetica Neue"/>
                <a:cs typeface="Helvetica Neue"/>
                <a:sym typeface="Helvetica Neue"/>
              </a:rPr>
              <a:t>Enti con una media di lavoratori superiore alle 50 unità</a:t>
            </a:r>
            <a:r>
              <a:rPr>
                <a:solidFill>
                  <a:srgbClr val="FFE90F"/>
                </a:solidFill>
              </a:rPr>
              <a:t> Date queste eventualità, invece, il whistleblower avrà la possibilità di segnalare, oltre alle violazioni contemplate dalla nuova normativa, anche quelle attinenti al diritto dell’Unione Europea. L’ente potrà fare ricorso a tutti i canali di segnalazione di cui al D. LGS. 24/2023.</a:t>
            </a:r>
            <a:r>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200"/>
                                  </p:stCondLst>
                                  <p:iterate>
                                    <p:tmAbs val="0"/>
                                  </p:iterate>
                                  <p:childTnLst>
                                    <p:set>
                                      <p:cBhvr>
                                        <p:cTn id="6" fill="hold"/>
                                        <p:tgtEl>
                                          <p:spTgt spid="134"/>
                                        </p:tgtEl>
                                        <p:attrNameLst>
                                          <p:attrName>style.visibility</p:attrName>
                                        </p:attrNameLst>
                                      </p:cBhvr>
                                      <p:to>
                                        <p:strVal val="visible"/>
                                      </p:to>
                                    </p:set>
                                    <p:anim calcmode="lin" valueType="num">
                                      <p:cBhvr>
                                        <p:cTn id="7" dur="2500" fill="hold"/>
                                        <p:tgtEl>
                                          <p:spTgt spid="134"/>
                                        </p:tgtEl>
                                        <p:attrNameLst>
                                          <p:attrName>ppt_w</p:attrName>
                                        </p:attrNameLst>
                                      </p:cBhvr>
                                      <p:tavLst>
                                        <p:tav tm="0">
                                          <p:val>
                                            <p:fltVal val="0"/>
                                          </p:val>
                                        </p:tav>
                                        <p:tav tm="100000">
                                          <p:val>
                                            <p:strVal val="#ppt_w"/>
                                          </p:val>
                                        </p:tav>
                                      </p:tavLst>
                                    </p:anim>
                                    <p:anim calcmode="lin" valueType="num">
                                      <p:cBhvr>
                                        <p:cTn id="8" dur="2500" fill="hold"/>
                                        <p:tgtEl>
                                          <p:spTgt spid="134"/>
                                        </p:tgtEl>
                                        <p:attrNameLst>
                                          <p:attrName>ppt_h</p:attrName>
                                        </p:attrNameLst>
                                      </p:cBhvr>
                                      <p:tavLst>
                                        <p:tav tm="0">
                                          <p:val>
                                            <p:fltVal val="0"/>
                                          </p:val>
                                        </p:tav>
                                        <p:tav tm="100000">
                                          <p:val>
                                            <p:strVal val="#ppt_h"/>
                                          </p:val>
                                        </p:tav>
                                      </p:tavLst>
                                    </p:anim>
                                  </p:childTnLst>
                                </p:cTn>
                              </p:par>
                            </p:childTnLst>
                          </p:cTn>
                        </p:par>
                        <p:par>
                          <p:cTn id="9" fill="hold">
                            <p:stCondLst>
                              <p:cond delay="2700"/>
                            </p:stCondLst>
                            <p:childTnLst>
                              <p:par>
                                <p:cTn id="10" presetID="23" presetClass="exit" presetSubtype="32" fill="hold" grpId="2" nodeType="afterEffect">
                                  <p:stCondLst>
                                    <p:cond delay="0"/>
                                  </p:stCondLst>
                                  <p:iterate>
                                    <p:tmAbs val="0"/>
                                  </p:iterate>
                                  <p:childTnLst>
                                    <p:anim calcmode="lin" valueType="num">
                                      <p:cBhvr>
                                        <p:cTn id="11" dur="2500" fill="hold"/>
                                        <p:tgtEl>
                                          <p:spTgt spid="135"/>
                                        </p:tgtEl>
                                        <p:attrNameLst>
                                          <p:attrName>ppt_w</p:attrName>
                                        </p:attrNameLst>
                                      </p:cBhvr>
                                      <p:tavLst>
                                        <p:tav tm="0">
                                          <p:val>
                                            <p:strVal val="ppt_w"/>
                                          </p:val>
                                        </p:tav>
                                        <p:tav tm="100000">
                                          <p:val>
                                            <p:fltVal val="0"/>
                                          </p:val>
                                        </p:tav>
                                      </p:tavLst>
                                    </p:anim>
                                    <p:anim calcmode="lin" valueType="num">
                                      <p:cBhvr>
                                        <p:cTn id="12" dur="2500" fill="hold"/>
                                        <p:tgtEl>
                                          <p:spTgt spid="135"/>
                                        </p:tgtEl>
                                        <p:attrNameLst>
                                          <p:attrName>ppt_h</p:attrName>
                                        </p:attrNameLst>
                                      </p:cBhvr>
                                      <p:tavLst>
                                        <p:tav tm="0">
                                          <p:val>
                                            <p:strVal val="ppt_h"/>
                                          </p:val>
                                        </p:tav>
                                        <p:tav tm="100000">
                                          <p:val>
                                            <p:fltVal val="0"/>
                                          </p:val>
                                        </p:tav>
                                      </p:tavLst>
                                    </p:anim>
                                    <p:set>
                                      <p:cBhvr>
                                        <p:cTn id="13" fill="hold">
                                          <p:stCondLst>
                                            <p:cond delay="2499"/>
                                          </p:stCondLst>
                                        </p:cTn>
                                        <p:tgtEl>
                                          <p:spTgt spid="1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1" animBg="1" advAuto="0"/>
      <p:bldP spid="135"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l D. LGS. 24/2023 enuncia poi che l’identità del whistleblower non potrà essere rivelata, se non con l’espresso consenso del segnalante stesso, a persone diverse da quelle competenti a ricevere o a dare seguito alle segnalazioni, espressamente autorizzat"/>
          <p:cNvSpPr txBox="1"/>
          <p:nvPr/>
        </p:nvSpPr>
        <p:spPr>
          <a:xfrm>
            <a:off x="3178905" y="2440886"/>
            <a:ext cx="18026190" cy="8834228"/>
          </a:xfrm>
          <a:prstGeom prst="rect">
            <a:avLst/>
          </a:prstGeom>
          <a:ln w="12700">
            <a:miter lim="400000"/>
          </a:ln>
          <a:effectLst>
            <a:outerShdw blurRad="25400" dist="38100" dir="2700000" rotWithShape="0">
              <a:srgbClr val="000000">
                <a:alpha val="64999"/>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a:defRPr sz="5000"/>
            </a:pPr>
            <a:r>
              <a:t>l D. LGS. 24/2023 enuncia poi che l’</a:t>
            </a:r>
            <a:r>
              <a:rPr b="1">
                <a:latin typeface="Helvetica Neue"/>
                <a:ea typeface="Helvetica Neue"/>
                <a:cs typeface="Helvetica Neue"/>
                <a:sym typeface="Helvetica Neue"/>
              </a:rPr>
              <a:t>identità del whistleblower non potrà essere rivelata</a:t>
            </a:r>
            <a:r>
              <a:t>,</a:t>
            </a:r>
            <a:r>
              <a:rPr b="1">
                <a:latin typeface="Helvetica Neue"/>
                <a:ea typeface="Helvetica Neue"/>
                <a:cs typeface="Helvetica Neue"/>
                <a:sym typeface="Helvetica Neue"/>
              </a:rPr>
              <a:t> se non con l’espresso consenso del segnalante stesso</a:t>
            </a:r>
            <a:r>
              <a:t>, a persone diverse da quelle competenti a ricevere o a dare seguito alle segnalazioni, espressamente autorizzate a trattare tali dati.</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xit" presetSubtype="32" fill="hold" grpId="1" nodeType="afterEffect">
                                  <p:stCondLst>
                                    <p:cond delay="0"/>
                                  </p:stCondLst>
                                  <p:iterate>
                                    <p:tmAbs val="0"/>
                                  </p:iterate>
                                  <p:childTnLst>
                                    <p:anim calcmode="lin" valueType="num">
                                      <p:cBhvr>
                                        <p:cTn id="6" dur="2500" fill="hold"/>
                                        <p:tgtEl>
                                          <p:spTgt spid="137"/>
                                        </p:tgtEl>
                                        <p:attrNameLst>
                                          <p:attrName>ppt_w</p:attrName>
                                        </p:attrNameLst>
                                      </p:cBhvr>
                                      <p:tavLst>
                                        <p:tav tm="0">
                                          <p:val>
                                            <p:strVal val="ppt_w"/>
                                          </p:val>
                                        </p:tav>
                                        <p:tav tm="100000">
                                          <p:val>
                                            <p:fltVal val="0"/>
                                          </p:val>
                                        </p:tav>
                                      </p:tavLst>
                                    </p:anim>
                                    <p:anim calcmode="lin" valueType="num">
                                      <p:cBhvr>
                                        <p:cTn id="7" dur="2500" fill="hold"/>
                                        <p:tgtEl>
                                          <p:spTgt spid="137"/>
                                        </p:tgtEl>
                                        <p:attrNameLst>
                                          <p:attrName>ppt_h</p:attrName>
                                        </p:attrNameLst>
                                      </p:cBhvr>
                                      <p:tavLst>
                                        <p:tav tm="0">
                                          <p:val>
                                            <p:strVal val="ppt_h"/>
                                          </p:val>
                                        </p:tav>
                                        <p:tav tm="100000">
                                          <p:val>
                                            <p:fltVal val="0"/>
                                          </p:val>
                                        </p:tav>
                                      </p:tavLst>
                                    </p:anim>
                                    <p:set>
                                      <p:cBhvr>
                                        <p:cTn id="8" fill="hold">
                                          <p:stCondLst>
                                            <p:cond delay="2499"/>
                                          </p:stCondLst>
                                        </p:cTn>
                                        <p:tgtEl>
                                          <p:spTgt spid="1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Nel caso specifico delle segnalazioni che abbiano comportato l’instaurazione di un procedimento penale, la riservatezza del whistleblower è tutelata nei limiti previsti dall’art. 329 c.p.p.. La disposizione impone l’obbligo di segretezza degli atti delle"/>
          <p:cNvSpPr txBox="1"/>
          <p:nvPr/>
        </p:nvSpPr>
        <p:spPr>
          <a:xfrm>
            <a:off x="1087260" y="1370532"/>
            <a:ext cx="22209480" cy="8834228"/>
          </a:xfrm>
          <a:prstGeom prst="rect">
            <a:avLst/>
          </a:prstGeom>
          <a:ln w="12700">
            <a:miter lim="400000"/>
          </a:ln>
          <a:effectLst>
            <a:outerShdw blurRad="25400" dist="38100" dir="2700000" rotWithShape="0">
              <a:srgbClr val="000000">
                <a:alpha val="64999"/>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defTabSz="676909">
              <a:defRPr sz="4100">
                <a:effectLst>
                  <a:outerShdw blurRad="41656" dist="31242" dir="5400000" rotWithShape="0">
                    <a:srgbClr val="000000"/>
                  </a:outerShdw>
                </a:effectLst>
              </a:defRPr>
            </a:pPr>
            <a:r>
              <a:t>Nel caso specifico delle </a:t>
            </a:r>
            <a:r>
              <a:rPr b="1">
                <a:latin typeface="Helvetica Neue"/>
                <a:ea typeface="Helvetica Neue"/>
                <a:cs typeface="Helvetica Neue"/>
                <a:sym typeface="Helvetica Neue"/>
              </a:rPr>
              <a:t>segnalazioni che abbiano comportato l’instaurazione di un procedimento penale</a:t>
            </a:r>
            <a:r>
              <a:t>, la riservatezza del whistleblower è tutelata nei limiti previsti dall’art. 329 c.p.p.. La disposizione impone l’obbligo di segretezza degli atti delle indagini preliminari sino al momento in cui l’indagato non abbia il diritto ad averne conoscenza - e comunque non oltre la chiusura di tale fase.</a:t>
            </a:r>
          </a:p>
          <a:p>
            <a:pPr defTabSz="676909">
              <a:defRPr sz="4100">
                <a:effectLst>
                  <a:outerShdw blurRad="41656" dist="31242" dir="5400000" rotWithShape="0">
                    <a:srgbClr val="000000"/>
                  </a:outerShdw>
                </a:effectLst>
              </a:defRPr>
            </a:pPr>
            <a:endParaRPr/>
          </a:p>
          <a:p>
            <a:pPr defTabSz="676909">
              <a:defRPr sz="4100">
                <a:effectLst>
                  <a:outerShdw blurRad="41656" dist="31242" dir="5400000" rotWithShape="0">
                    <a:srgbClr val="000000"/>
                  </a:outerShdw>
                </a:effectLst>
              </a:defRPr>
            </a:pPr>
            <a:r>
              <a:t>Sempre in tema, il D. LGS. 24/2023, </a:t>
            </a:r>
            <a:r>
              <a:rPr b="1">
                <a:latin typeface="Helvetica Neue"/>
                <a:ea typeface="Helvetica Neue"/>
                <a:cs typeface="Helvetica Neue"/>
                <a:sym typeface="Helvetica Neue"/>
              </a:rPr>
              <a:t>conferma le garanzie contro ritorsioni e discriminazioni</a:t>
            </a:r>
            <a:r>
              <a:t> nei confronti del segnalante (dipendente pubblico o lavoratore privato che sia) e </a:t>
            </a:r>
            <a:r>
              <a:rPr b="1">
                <a:latin typeface="Helvetica Neue"/>
                <a:ea typeface="Helvetica Neue"/>
                <a:cs typeface="Helvetica Neue"/>
                <a:sym typeface="Helvetica Neue"/>
              </a:rPr>
              <a:t>introduce un’ulteriore forma di tutela per il whistleblower</a:t>
            </a:r>
            <a:r>
              <a:t>, questa volta </a:t>
            </a:r>
            <a:r>
              <a:rPr b="1">
                <a:latin typeface="Helvetica Neue"/>
                <a:ea typeface="Helvetica Neue"/>
                <a:cs typeface="Helvetica Neue"/>
                <a:sym typeface="Helvetica Neue"/>
              </a:rPr>
              <a:t>in sede processuale</a:t>
            </a:r>
            <a:r>
              <a:t>.</a:t>
            </a:r>
          </a:p>
          <a:p>
            <a:pPr defTabSz="676909">
              <a:defRPr sz="4100">
                <a:effectLst>
                  <a:outerShdw blurRad="41656" dist="31242" dir="5400000" rotWithShape="0">
                    <a:srgbClr val="000000"/>
                  </a:outerShdw>
                </a:effectLst>
              </a:defRPr>
            </a:pPr>
            <a:endParaRPr/>
          </a:p>
          <a:p>
            <a:pPr defTabSz="676909">
              <a:defRPr sz="4100">
                <a:effectLst>
                  <a:outerShdw blurRad="41656" dist="31242" dir="5400000" rotWithShape="0">
                    <a:srgbClr val="000000"/>
                  </a:outerShdw>
                </a:effectLst>
              </a:defRPr>
            </a:pPr>
            <a:r>
              <a:t>Il documento dispone infatti in capo al soggetto che abbia posto in essere tali condotte, un’</a:t>
            </a:r>
            <a:r>
              <a:rPr b="1">
                <a:latin typeface="Helvetica Neue"/>
                <a:ea typeface="Helvetica Neue"/>
                <a:cs typeface="Helvetica Neue"/>
                <a:sym typeface="Helvetica Neue"/>
              </a:rPr>
              <a:t>inversione dell’onere probatorio</a:t>
            </a:r>
            <a:r>
              <a:t>, imponendogli di </a:t>
            </a:r>
            <a:r>
              <a:rPr b="1">
                <a:latin typeface="Helvetica Neue"/>
                <a:ea typeface="Helvetica Neue"/>
                <a:cs typeface="Helvetica Neue"/>
                <a:sym typeface="Helvetica Neue"/>
              </a:rPr>
              <a:t>dimostrare che siano state attuate per ragioni estranee alla segnalazione</a:t>
            </a:r>
            <a:r>
              <a:t>, alla divulgazione o alla denuncia.</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xit" presetSubtype="32" fill="hold" grpId="1" nodeType="afterEffect">
                                  <p:stCondLst>
                                    <p:cond delay="0"/>
                                  </p:stCondLst>
                                  <p:iterate>
                                    <p:tmAbs val="0"/>
                                  </p:iterate>
                                  <p:childTnLst>
                                    <p:anim calcmode="lin" valueType="num">
                                      <p:cBhvr>
                                        <p:cTn id="6" dur="2500" fill="hold"/>
                                        <p:tgtEl>
                                          <p:spTgt spid="139"/>
                                        </p:tgtEl>
                                        <p:attrNameLst>
                                          <p:attrName>ppt_w</p:attrName>
                                        </p:attrNameLst>
                                      </p:cBhvr>
                                      <p:tavLst>
                                        <p:tav tm="0">
                                          <p:val>
                                            <p:strVal val="ppt_w"/>
                                          </p:val>
                                        </p:tav>
                                        <p:tav tm="100000">
                                          <p:val>
                                            <p:fltVal val="0"/>
                                          </p:val>
                                        </p:tav>
                                      </p:tavLst>
                                    </p:anim>
                                    <p:anim calcmode="lin" valueType="num">
                                      <p:cBhvr>
                                        <p:cTn id="7" dur="2500" fill="hold"/>
                                        <p:tgtEl>
                                          <p:spTgt spid="139"/>
                                        </p:tgtEl>
                                        <p:attrNameLst>
                                          <p:attrName>ppt_h</p:attrName>
                                        </p:attrNameLst>
                                      </p:cBhvr>
                                      <p:tavLst>
                                        <p:tav tm="0">
                                          <p:val>
                                            <p:strVal val="ppt_h"/>
                                          </p:val>
                                        </p:tav>
                                        <p:tav tm="100000">
                                          <p:val>
                                            <p:fltVal val="0"/>
                                          </p:val>
                                        </p:tav>
                                      </p:tavLst>
                                    </p:anim>
                                    <p:set>
                                      <p:cBhvr>
                                        <p:cTn id="8" fill="hold">
                                          <p:stCondLst>
                                            <p:cond delay="2499"/>
                                          </p:stCondLst>
                                        </p:cTn>
                                        <p:tgtEl>
                                          <p:spTgt spid="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La soluzione per l’adeguamento alla direttiva WhistleBlowing"/>
          <p:cNvSpPr txBox="1">
            <a:spLocks noGrp="1"/>
          </p:cNvSpPr>
          <p:nvPr>
            <p:ph type="subTitle" sz="quarter" idx="1"/>
          </p:nvPr>
        </p:nvSpPr>
        <p:spPr>
          <a:xfrm>
            <a:off x="1473200" y="6243225"/>
            <a:ext cx="21437600" cy="2209801"/>
          </a:xfrm>
          <a:prstGeom prst="rect">
            <a:avLst/>
          </a:prstGeom>
        </p:spPr>
        <p:txBody>
          <a:bodyPr/>
          <a:lstStyle/>
          <a:p>
            <a:r>
              <a:t>La soluzione per l’adeguamento alla direttiva WhistleBlowing</a:t>
            </a:r>
          </a:p>
        </p:txBody>
      </p:sp>
    </p:spTree>
  </p:cSld>
  <p:clrMapOvr>
    <a:masterClrMapping/>
  </p:clrMapOvr>
  <p:transition spd="med" advClick="0" advTm="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100"/>
                                  </p:stCondLst>
                                  <p:iterate type="lt">
                                    <p:tmAbs val="0"/>
                                  </p:iterate>
                                  <p:childTnLst>
                                    <p:set>
                                      <p:cBhvr>
                                        <p:cTn id="6" fill="hold"/>
                                        <p:tgtEl>
                                          <p:spTgt spid="141">
                                            <p:bg/>
                                          </p:spTgt>
                                        </p:tgtEl>
                                        <p:attrNameLst>
                                          <p:attrName>style.visibility</p:attrName>
                                        </p:attrNameLst>
                                      </p:cBhvr>
                                      <p:to>
                                        <p:strVal val="visible"/>
                                      </p:to>
                                    </p:set>
                                    <p:anim calcmode="lin" valueType="num">
                                      <p:cBhvr>
                                        <p:cTn id="7" dur="1000" fill="hold"/>
                                        <p:tgtEl>
                                          <p:spTgt spid="141">
                                            <p:bg/>
                                          </p:spTgt>
                                        </p:tgtEl>
                                        <p:attrNameLst>
                                          <p:attrName>ppt_w</p:attrName>
                                        </p:attrNameLst>
                                      </p:cBhvr>
                                      <p:tavLst>
                                        <p:tav tm="0" fmla="#ppt_w*sin(2.5*pi*$)">
                                          <p:val>
                                            <p:fltVal val="0"/>
                                          </p:val>
                                        </p:tav>
                                        <p:tav tm="100000">
                                          <p:val>
                                            <p:fltVal val="1"/>
                                          </p:val>
                                        </p:tav>
                                      </p:tavLst>
                                    </p:anim>
                                    <p:anim calcmode="lin" valueType="num">
                                      <p:cBhvr>
                                        <p:cTn id="8" dur="1000" fill="hold"/>
                                        <p:tgtEl>
                                          <p:spTgt spid="141">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100"/>
                                  </p:stCondLst>
                                  <p:iterate type="lt">
                                    <p:tmAbs val="0"/>
                                  </p:iterate>
                                  <p:childTnLst>
                                    <p:set>
                                      <p:cBhvr>
                                        <p:cTn id="10" fill="hold"/>
                                        <p:tgtEl>
                                          <p:spTgt spid="141">
                                            <p:txEl>
                                              <p:pRg st="0" end="0"/>
                                            </p:txEl>
                                          </p:spTgt>
                                        </p:tgtEl>
                                        <p:attrNameLst>
                                          <p:attrName>style.visibility</p:attrName>
                                        </p:attrNameLst>
                                      </p:cBhvr>
                                      <p:to>
                                        <p:strVal val="visible"/>
                                      </p:to>
                                    </p:set>
                                    <p:animEffect transition="in" filter="fade">
                                      <p:cBhvr>
                                        <p:cTn id="11" dur="1000" fill="hold"/>
                                        <p:tgtEl>
                                          <p:spTgt spid="141">
                                            <p:txEl>
                                              <p:pRg st="0" end="0"/>
                                            </p:txEl>
                                          </p:spTgt>
                                        </p:tgtEl>
                                      </p:cBhvr>
                                    </p:animEffect>
                                    <p:anim calcmode="lin" valueType="num">
                                      <p:cBhvr>
                                        <p:cTn id="12" dur="1000" fill="hold"/>
                                        <p:tgtEl>
                                          <p:spTgt spid="141">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141">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1100"/>
                            </p:stCondLst>
                            <p:childTnLst>
                              <p:par>
                                <p:cTn id="15" presetID="1" presetClass="exit" presetSubtype="0" fill="hold" grpId="2" nodeType="afterEffect">
                                  <p:stCondLst>
                                    <p:cond delay="0"/>
                                  </p:stCondLst>
                                  <p:iterate>
                                    <p:tmAbs val="0"/>
                                  </p:iterate>
                                  <p:childTnLst>
                                    <p:set>
                                      <p:cBhvr>
                                        <p:cTn id="16" fill="hold">
                                          <p:stCondLst>
                                            <p:cond delay="0"/>
                                          </p:stCondLst>
                                        </p:cTn>
                                        <p:tgtEl>
                                          <p:spTgt spid="141">
                                            <p:txEl>
                                              <p:pRg st="0" end="0"/>
                                            </p:txEl>
                                          </p:spTgt>
                                        </p:tgtEl>
                                        <p:attrNameLst>
                                          <p:attrName>style.visibility</p:attrName>
                                        </p:attrNameLst>
                                      </p:cBhvr>
                                      <p:to>
                                        <p:strVal val="hidden"/>
                                      </p:to>
                                    </p:set>
                                  </p:childTnLst>
                                </p:cTn>
                              </p:par>
                              <p:par>
                                <p:cTn id="17" presetID="1" presetClass="exit" presetSubtype="0" fill="hold" grpId="2" nodeType="withEffect">
                                  <p:stCondLst>
                                    <p:cond delay="0"/>
                                  </p:stCondLst>
                                  <p:iterate>
                                    <p:tmAbs val="0"/>
                                  </p:iterate>
                                  <p:childTnLst>
                                    <p:set>
                                      <p:cBhvr>
                                        <p:cTn id="18" fill="hold">
                                          <p:stCondLst>
                                            <p:cond delay="0"/>
                                          </p:stCondLst>
                                        </p:cTn>
                                        <p:tgtEl>
                                          <p:spTgt spid="141">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1" build="p" animBg="1" advAuto="0"/>
      <p:bldP spid="141" grpId="2" build="p" bldLvl="5"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Industrial">
  <a:themeElements>
    <a:clrScheme name="Industrial">
      <a:dk1>
        <a:srgbClr val="BC00FF"/>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Industrial">
  <a:themeElements>
    <a:clrScheme name="Industrial">
      <a:dk1>
        <a:srgbClr val="000000"/>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1002</Words>
  <Application>Microsoft Office PowerPoint</Application>
  <PresentationFormat>Personalizzato</PresentationFormat>
  <Paragraphs>74</Paragraphs>
  <Slides>17</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17</vt:i4>
      </vt:variant>
    </vt:vector>
  </HeadingPairs>
  <TitlesOfParts>
    <vt:vector size="20" baseType="lpstr">
      <vt:lpstr>Helvetica Neue</vt:lpstr>
      <vt:lpstr>Helvetica Neue Light</vt:lpstr>
      <vt:lpstr>Industrial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User3</dc:creator>
  <cp:lastModifiedBy>User3</cp:lastModifiedBy>
  <cp:revision>1</cp:revision>
  <dcterms:modified xsi:type="dcterms:W3CDTF">2023-11-17T09:46:29Z</dcterms:modified>
</cp:coreProperties>
</file>